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314" r:id="rId2"/>
    <p:sldId id="315" r:id="rId3"/>
    <p:sldId id="367" r:id="rId4"/>
    <p:sldId id="382" r:id="rId5"/>
    <p:sldId id="383" r:id="rId6"/>
    <p:sldId id="384" r:id="rId7"/>
    <p:sldId id="385" r:id="rId8"/>
    <p:sldId id="316" r:id="rId9"/>
    <p:sldId id="345" r:id="rId10"/>
    <p:sldId id="346" r:id="rId11"/>
    <p:sldId id="347" r:id="rId12"/>
    <p:sldId id="348" r:id="rId13"/>
    <p:sldId id="369" r:id="rId14"/>
    <p:sldId id="317" r:id="rId15"/>
    <p:sldId id="370" r:id="rId16"/>
    <p:sldId id="318" r:id="rId17"/>
    <p:sldId id="349" r:id="rId18"/>
    <p:sldId id="379" r:id="rId19"/>
    <p:sldId id="350" r:id="rId20"/>
    <p:sldId id="351" r:id="rId21"/>
    <p:sldId id="352" r:id="rId22"/>
    <p:sldId id="353" r:id="rId23"/>
    <p:sldId id="371" r:id="rId24"/>
    <p:sldId id="319" r:id="rId25"/>
    <p:sldId id="343" r:id="rId26"/>
    <p:sldId id="332" r:id="rId27"/>
    <p:sldId id="333" r:id="rId28"/>
    <p:sldId id="334" r:id="rId29"/>
    <p:sldId id="372" r:id="rId30"/>
    <p:sldId id="321" r:id="rId31"/>
    <p:sldId id="335" r:id="rId32"/>
    <p:sldId id="373" r:id="rId33"/>
    <p:sldId id="323" r:id="rId34"/>
    <p:sldId id="337" r:id="rId35"/>
    <p:sldId id="338" r:id="rId36"/>
    <p:sldId id="339" r:id="rId37"/>
    <p:sldId id="374" r:id="rId38"/>
    <p:sldId id="324" r:id="rId39"/>
    <p:sldId id="340" r:id="rId40"/>
    <p:sldId id="375" r:id="rId41"/>
    <p:sldId id="325" r:id="rId42"/>
    <p:sldId id="341" r:id="rId43"/>
    <p:sldId id="342" r:id="rId44"/>
    <p:sldId id="354" r:id="rId45"/>
    <p:sldId id="366" r:id="rId46"/>
    <p:sldId id="355" r:id="rId47"/>
    <p:sldId id="356" r:id="rId48"/>
    <p:sldId id="357" r:id="rId49"/>
    <p:sldId id="358" r:id="rId50"/>
    <p:sldId id="359" r:id="rId51"/>
    <p:sldId id="360" r:id="rId52"/>
    <p:sldId id="361" r:id="rId53"/>
    <p:sldId id="362" r:id="rId54"/>
    <p:sldId id="363" r:id="rId55"/>
    <p:sldId id="364" r:id="rId56"/>
    <p:sldId id="365" r:id="rId57"/>
    <p:sldId id="326" r:id="rId58"/>
    <p:sldId id="327" r:id="rId59"/>
    <p:sldId id="328" r:id="rId60"/>
    <p:sldId id="329" r:id="rId61"/>
    <p:sldId id="330" r:id="rId62"/>
    <p:sldId id="331" r:id="rId63"/>
    <p:sldId id="376" r:id="rId6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45" autoAdjust="0"/>
  </p:normalViewPr>
  <p:slideViewPr>
    <p:cSldViewPr>
      <p:cViewPr varScale="1">
        <p:scale>
          <a:sx n="107" d="100"/>
          <a:sy n="107" d="100"/>
        </p:scale>
        <p:origin x="-1098"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4264DE37-0BFF-4294-BB30-AFDF9EC931C7}" type="datetimeFigureOut">
              <a:rPr lang="en-US" smtClean="0"/>
              <a:t>4/20/2017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52B679A0-8A71-4250-B288-E2CBC2CDB301}" type="slidenum">
              <a:rPr lang="en-US" smtClean="0"/>
              <a:t>‹#›</a:t>
            </a:fld>
            <a:endParaRPr lang="en-US"/>
          </a:p>
        </p:txBody>
      </p:sp>
    </p:spTree>
    <p:extLst>
      <p:ext uri="{BB962C8B-B14F-4D97-AF65-F5344CB8AC3E}">
        <p14:creationId xmlns:p14="http://schemas.microsoft.com/office/powerpoint/2010/main" val="27616044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89213002-7FD3-4B2E-9DB6-218F87522068}" type="datetimeFigureOut">
              <a:rPr lang="en-US" smtClean="0"/>
              <a:t>4/20/2017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0F718768-0D84-485E-95B7-DD085B4D0B95}" type="slidenum">
              <a:rPr lang="en-US" smtClean="0"/>
              <a:t>‹#›</a:t>
            </a:fld>
            <a:endParaRPr lang="en-US"/>
          </a:p>
        </p:txBody>
      </p:sp>
    </p:spTree>
    <p:extLst>
      <p:ext uri="{BB962C8B-B14F-4D97-AF65-F5344CB8AC3E}">
        <p14:creationId xmlns:p14="http://schemas.microsoft.com/office/powerpoint/2010/main" val="3701318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675175483"/>
      </p:ext>
    </p:extLst>
  </p:cSld>
  <p:clrMapOvr>
    <a:masterClrMapping/>
  </p:clrMapOvr>
  <p:transition spd="slow" advTm="6819">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798458654"/>
      </p:ext>
    </p:extLst>
  </p:cSld>
  <p:clrMapOvr>
    <a:masterClrMapping/>
  </p:clrMapOvr>
  <p:transition spd="slow" advTm="6819">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3310813656"/>
      </p:ext>
    </p:extLst>
  </p:cSld>
  <p:clrMapOvr>
    <a:masterClrMapping/>
  </p:clrMapOvr>
  <p:transition spd="slow" advTm="6819">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39376280"/>
      </p:ext>
    </p:extLst>
  </p:cSld>
  <p:clrMapOvr>
    <a:masterClrMapping/>
  </p:clrMapOvr>
  <p:transition spd="slow" advTm="6819">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207135374"/>
      </p:ext>
    </p:extLst>
  </p:cSld>
  <p:clrMapOvr>
    <a:masterClrMapping/>
  </p:clrMapOvr>
  <p:transition spd="slow" advTm="6819">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F4B2D6-42FB-4DEC-A3C5-9CCB8DDEDBE0}"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328983155"/>
      </p:ext>
    </p:extLst>
  </p:cSld>
  <p:clrMapOvr>
    <a:masterClrMapping/>
  </p:clrMapOvr>
  <p:transition spd="slow" advTm="6819">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F4B2D6-42FB-4DEC-A3C5-9CCB8DDEDBE0}"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76953235"/>
      </p:ext>
    </p:extLst>
  </p:cSld>
  <p:clrMapOvr>
    <a:masterClrMapping/>
  </p:clrMapOvr>
  <p:transition spd="slow" advTm="6819">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F4B2D6-42FB-4DEC-A3C5-9CCB8DDEDBE0}"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4153556997"/>
      </p:ext>
    </p:extLst>
  </p:cSld>
  <p:clrMapOvr>
    <a:masterClrMapping/>
  </p:clrMapOvr>
  <p:transition spd="slow" advTm="6819">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F4B2D6-42FB-4DEC-A3C5-9CCB8DDEDBE0}"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200788190"/>
      </p:ext>
    </p:extLst>
  </p:cSld>
  <p:clrMapOvr>
    <a:masterClrMapping/>
  </p:clrMapOvr>
  <p:transition spd="slow" advTm="6819">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F4B2D6-42FB-4DEC-A3C5-9CCB8DDEDBE0}"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259952520"/>
      </p:ext>
    </p:extLst>
  </p:cSld>
  <p:clrMapOvr>
    <a:masterClrMapping/>
  </p:clrMapOvr>
  <p:transition spd="slow" advTm="6819">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F4B2D6-42FB-4DEC-A3C5-9CCB8DDEDBE0}"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164361064"/>
      </p:ext>
    </p:extLst>
  </p:cSld>
  <p:clrMapOvr>
    <a:masterClrMapping/>
  </p:clrMapOvr>
  <p:transition spd="slow" advTm="6819">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4B2D6-42FB-4DEC-A3C5-9CCB8DDEDBE0}" type="datetimeFigureOut">
              <a:rPr lang="en-US" smtClean="0"/>
              <a:t>4/20/2017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B03BB-C0C3-42FB-B36E-59AD3F4FF50A}" type="slidenum">
              <a:rPr lang="en-US" smtClean="0"/>
              <a:t>‹#›</a:t>
            </a:fld>
            <a:endParaRPr lang="en-US"/>
          </a:p>
        </p:txBody>
      </p:sp>
    </p:spTree>
    <p:extLst>
      <p:ext uri="{BB962C8B-B14F-4D97-AF65-F5344CB8AC3E}">
        <p14:creationId xmlns:p14="http://schemas.microsoft.com/office/powerpoint/2010/main" val="1924296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6819">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hyperlink" Target="https://www.google.com/url?sa=i&amp;rct=j&amp;q=&amp;esrc=s&amp;source=images&amp;cd=&amp;cad=rja&amp;uact=8&amp;ved=0ahUKEwiAw8Cx7K7TAhUk8YMKHT8lDF0QjRwIBw&amp;url=https://www.thoughtco.com/important-lab-safety-rules-608156&amp;psig=AFQjCNGk2xMsMI7ud7eK9nkDacCq8Xsqdw&amp;ust=1492633724300496" TargetMode="External"/><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4.jpe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microsoft.com/office/2007/relationships/hdphoto" Target="../media/hdphoto3.wdp"/><Relationship Id="rId5" Type="http://schemas.openxmlformats.org/officeDocument/2006/relationships/image" Target="../media/image5.png"/><Relationship Id="rId10" Type="http://schemas.openxmlformats.org/officeDocument/2006/relationships/image" Target="../media/image16.png"/><Relationship Id="rId4" Type="http://schemas.openxmlformats.org/officeDocument/2006/relationships/image" Target="../media/image4.png"/><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13" Type="http://schemas.microsoft.com/office/2007/relationships/hdphoto" Target="../media/hdphoto6.wdp"/><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microsoft.com/office/2007/relationships/hdphoto" Target="../media/hdphoto5.wdp"/><Relationship Id="rId5" Type="http://schemas.openxmlformats.org/officeDocument/2006/relationships/image" Target="../media/image5.png"/><Relationship Id="rId10" Type="http://schemas.openxmlformats.org/officeDocument/2006/relationships/image" Target="../media/image19.png"/><Relationship Id="rId4" Type="http://schemas.openxmlformats.org/officeDocument/2006/relationships/image" Target="../media/image4.png"/><Relationship Id="rId9"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7.wdp"/></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18" Type="http://schemas.openxmlformats.org/officeDocument/2006/relationships/image" Target="../media/image3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26.jpeg"/><Relationship Id="rId17" Type="http://schemas.openxmlformats.org/officeDocument/2006/relationships/image" Target="../media/image31.jpeg"/><Relationship Id="rId2" Type="http://schemas.openxmlformats.org/officeDocument/2006/relationships/image" Target="../media/image2.png"/><Relationship Id="rId16"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25.jpeg"/><Relationship Id="rId5" Type="http://schemas.openxmlformats.org/officeDocument/2006/relationships/image" Target="../media/image5.png"/><Relationship Id="rId15" Type="http://schemas.openxmlformats.org/officeDocument/2006/relationships/image" Target="../media/image29.jpeg"/><Relationship Id="rId10" Type="http://schemas.openxmlformats.org/officeDocument/2006/relationships/image" Target="../media/image24.jpeg"/><Relationship Id="rId19" Type="http://schemas.openxmlformats.org/officeDocument/2006/relationships/image" Target="../media/image33.jpeg"/><Relationship Id="rId4" Type="http://schemas.openxmlformats.org/officeDocument/2006/relationships/image" Target="../media/image4.png"/><Relationship Id="rId9" Type="http://schemas.openxmlformats.org/officeDocument/2006/relationships/image" Target="../media/image23.jpeg"/><Relationship Id="rId1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i004rd9K7TAhUI0mMKHWcfD2wQjRwIBw&amp;url=http://fourthgarrideb.com/2015/04/but-wait-theres-more/&amp;psig=AFQjCNEWmBjiNhPk5iHRf1Ug7BUtx3rTeQ&amp;ust=1492635952533636" TargetMode="External"/><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microsoft.com/office/2007/relationships/hdphoto" Target="../media/hdphoto8.wdp"/><Relationship Id="rId4" Type="http://schemas.openxmlformats.org/officeDocument/2006/relationships/image" Target="../media/image4.png"/><Relationship Id="rId9"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9.png"/><Relationship Id="rId5" Type="http://schemas.openxmlformats.org/officeDocument/2006/relationships/image" Target="../media/image5.png"/><Relationship Id="rId10" Type="http://schemas.openxmlformats.org/officeDocument/2006/relationships/image" Target="../media/image38.png"/><Relationship Id="rId4" Type="http://schemas.openxmlformats.org/officeDocument/2006/relationships/image" Target="../media/image4.png"/><Relationship Id="rId9" Type="http://schemas.openxmlformats.org/officeDocument/2006/relationships/image" Target="../media/image37.png"/></Relationships>
</file>

<file path=ppt/slides/_rels/slide2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9.wdp"/></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44.jpeg"/><Relationship Id="rId17" Type="http://schemas.openxmlformats.org/officeDocument/2006/relationships/image" Target="../media/image48.jpeg"/><Relationship Id="rId2" Type="http://schemas.openxmlformats.org/officeDocument/2006/relationships/image" Target="../media/image2.png"/><Relationship Id="rId16" Type="http://schemas.openxmlformats.org/officeDocument/2006/relationships/image" Target="../media/image47.jpe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43.jpeg"/><Relationship Id="rId5" Type="http://schemas.openxmlformats.org/officeDocument/2006/relationships/image" Target="../media/image5.png"/><Relationship Id="rId15" Type="http://schemas.openxmlformats.org/officeDocument/2006/relationships/image" Target="../media/image46.jpeg"/><Relationship Id="rId10" Type="http://schemas.openxmlformats.org/officeDocument/2006/relationships/image" Target="../media/image42.jpeg"/><Relationship Id="rId4" Type="http://schemas.openxmlformats.org/officeDocument/2006/relationships/image" Target="../media/image4.png"/><Relationship Id="rId9" Type="http://schemas.openxmlformats.org/officeDocument/2006/relationships/image" Target="../media/image23.jpeg"/><Relationship Id="rId1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hydramaster.com/presentation-download" TargetMode="Externa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3.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2.jpeg"/><Relationship Id="rId5" Type="http://schemas.openxmlformats.org/officeDocument/2006/relationships/image" Target="../media/image5.png"/><Relationship Id="rId10" Type="http://schemas.openxmlformats.org/officeDocument/2006/relationships/image" Target="../media/image30.jpeg"/><Relationship Id="rId4" Type="http://schemas.openxmlformats.org/officeDocument/2006/relationships/image" Target="../media/image4.png"/><Relationship Id="rId9" Type="http://schemas.openxmlformats.org/officeDocument/2006/relationships/image" Target="../media/image29.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image" Target="../media/image49.jp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52.jpeg"/><Relationship Id="rId5" Type="http://schemas.openxmlformats.org/officeDocument/2006/relationships/image" Target="../media/image5.png"/><Relationship Id="rId10" Type="http://schemas.openxmlformats.org/officeDocument/2006/relationships/image" Target="../media/image51.jpeg"/><Relationship Id="rId4" Type="http://schemas.openxmlformats.org/officeDocument/2006/relationships/image" Target="../media/image4.png"/><Relationship Id="rId9" Type="http://schemas.openxmlformats.org/officeDocument/2006/relationships/image" Target="../media/image50.jp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hyperlink" Target="https://thecleansceneblog.wordpress.com/2014/02/13/carpets-health-and-science-a-new-understanding-for-the-residential-and-commercial-carpet-owner-2/?frame-nonce=85f72963f9" TargetMode="External"/><Relationship Id="rId3" Type="http://schemas.openxmlformats.org/officeDocument/2006/relationships/image" Target="../media/image3.png"/><Relationship Id="rId7" Type="http://schemas.openxmlformats.org/officeDocument/2006/relationships/hyperlink" Target="https://thecleansceneblog.wordpress.com/2017/03/02/myths-fables-fact-about-vacuum-science/?frame-nonce=85f72963f9"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hyperlink" Target="http://digitaledition.qwinc.com/publication/index.php?i=377830&amp;m=&amp;l=&amp;p=1&amp;pre=&amp;ver=html5#{&quot;page&quot;:20,&quot;issue_id&quot;:377830}"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56.jpeg"/><Relationship Id="rId5" Type="http://schemas.openxmlformats.org/officeDocument/2006/relationships/image" Target="../media/image5.png"/><Relationship Id="rId10" Type="http://schemas.openxmlformats.org/officeDocument/2006/relationships/image" Target="../media/image55.jpeg"/><Relationship Id="rId4" Type="http://schemas.openxmlformats.org/officeDocument/2006/relationships/image" Target="../media/image4.png"/><Relationship Id="rId9" Type="http://schemas.openxmlformats.org/officeDocument/2006/relationships/image" Target="../media/image54.jpeg"/></Relationships>
</file>

<file path=ppt/slides/_rels/slide41.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iGms-ZuazTAhUWz2MKHcb8DnEQjRwIBw&amp;url=http://monstertruck.wikia.com/wiki/King_Kong&amp;psig=AFQjCNGzX7xjYX5_d7D50Ups7jXF5511Rw&amp;ust=1492551348015559" TargetMode="External"/><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57.jpeg"/></Relationships>
</file>

<file path=ppt/slides/_rels/slide42.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j73Je0uazTAhVBUGMKHfBdCO0QjRwIBw&amp;url=http://www.blueovaltrucks.com/resources/Bigfoot.htm&amp;psig=AFQjCNGzX7xjYX5_d7D50Ups7jXF5511Rw&amp;ust=1492551348015559" TargetMode="External"/><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58.jpeg"/></Relationships>
</file>

<file path=ppt/slides/_rels/slide43.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it1-bduazTAhVHzmMKHbdqBvoQjRwIBw&amp;url=http://underscoopfire.com/un-insurable-characters-television-history/&amp;psig=AFQjCNHr0ZF25PwWj_CjMvL3xErUrBOORg&amp;ust=1492551457094628" TargetMode="External"/><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59.jpe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hyperlink" Target="http://press.shawinc.com/wp-content/uploads/2014/01/Shaw_Phase_I_Study.pdf" TargetMode="External"/><Relationship Id="rId3" Type="http://schemas.openxmlformats.org/officeDocument/2006/relationships/image" Target="../media/image3.png"/><Relationship Id="rId7" Type="http://schemas.openxmlformats.org/officeDocument/2006/relationships/hyperlink" Target="http://www.prweb.com/releases/2013/2/prweb10470656.htm/" TargetMode="External"/><Relationship Id="rId12" Type="http://schemas.openxmlformats.org/officeDocument/2006/relationships/hyperlink" Target="https://thecleansceneblog.wordpress.com/2013/11/16/the-7-most-common-misconceptions-about-carpet-cleaning-chemistry-part-1/?frame-nonce=ac45bada5c"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hyperlink" Target="https://thecleansceneblog.wordpress.com/2013/10/30/the-value-of-heat-in-extraction-cleaning/?frame-nonce=ac45bada5c" TargetMode="External"/><Relationship Id="rId5" Type="http://schemas.openxmlformats.org/officeDocument/2006/relationships/image" Target="../media/image5.png"/><Relationship Id="rId10" Type="http://schemas.openxmlformats.org/officeDocument/2006/relationships/hyperlink" Target="http://www.shawcontract.com/Content/LiteraturePDFs/Technical_pdf/carpetsinschools02.pdf" TargetMode="External"/><Relationship Id="rId4" Type="http://schemas.openxmlformats.org/officeDocument/2006/relationships/image" Target="../media/image4.png"/><Relationship Id="rId9" Type="http://schemas.openxmlformats.org/officeDocument/2006/relationships/hyperlink" Target="http://press.shawinc.com/wp-content/uploads/2013/12/Shaw_Phase_II_Study.pdf"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hyperlink" Target="https://thecleansceneblog.wordpress.com/2013/11/20/the-7-most-common-misconceptions-about-carpet-cleaning-chemistry-part-3/?frame-nonce=ac45bada5c" TargetMode="External"/><Relationship Id="rId3" Type="http://schemas.openxmlformats.org/officeDocument/2006/relationships/image" Target="../media/image3.png"/><Relationship Id="rId7" Type="http://schemas.openxmlformats.org/officeDocument/2006/relationships/hyperlink" Target="https://thecleansceneblog.wordpress.com/2013/11/18/tthe-7-most-common-misconceptions-about-carpet-cleaning-chemistry-part-2/?frame-nonce=ac45bada5c"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hyperlink" Target="https://thecleansceneblog.wordpress.com/2013/12/02/common-misconceptions-about-carpet-cleaning-chemistry-part-6-of-7/?frame-nonce=ac45bada5c" TargetMode="External"/><Relationship Id="rId5" Type="http://schemas.openxmlformats.org/officeDocument/2006/relationships/image" Target="../media/image5.png"/><Relationship Id="rId10" Type="http://schemas.openxmlformats.org/officeDocument/2006/relationships/hyperlink" Target="https://thecleansceneblog.wordpress.com/2013/11/26/common-misconceptions-about-carpet-cleaning-chemistry-part-5-of-7/?frame-nonce=ac45bada5c" TargetMode="External"/><Relationship Id="rId4" Type="http://schemas.openxmlformats.org/officeDocument/2006/relationships/image" Target="../media/image4.png"/><Relationship Id="rId9" Type="http://schemas.openxmlformats.org/officeDocument/2006/relationships/hyperlink" Target="https://thecleansceneblog.wordpress.com/2013/11/22/the-7-most-common-misconceptions-about-carpet-cleaning-chemistry-part-4-of-7-by-doyle-bloss/?frame-nonce=ac45bada5c"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3.png"/><Relationship Id="rId7" Type="http://schemas.openxmlformats.org/officeDocument/2006/relationships/image" Target="../media/image6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3.png"/><Relationship Id="rId7" Type="http://schemas.openxmlformats.org/officeDocument/2006/relationships/image" Target="../media/image63.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3.png"/><Relationship Id="rId7" Type="http://schemas.openxmlformats.org/officeDocument/2006/relationships/image" Target="../media/image65.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67.jpe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hyperlink" Target="http://www.newton.dep.anl.gov/askasci/gen01/gen01759.htm" TargetMode="External"/><Relationship Id="rId3" Type="http://schemas.openxmlformats.org/officeDocument/2006/relationships/image" Target="../media/image3.png"/><Relationship Id="rId7" Type="http://schemas.openxmlformats.org/officeDocument/2006/relationships/hyperlink" Target="https://thecleansceneblog.wordpress.com/2013/12/03/common-misconceptions-about-carpet-cleaning-chemistry-part-7-of-7/?frame-nonce=ac45bada5c"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hyperlink" Target="http://apps.appmachine.com/cleanmaster" TargetMode="External"/><Relationship Id="rId4" Type="http://schemas.openxmlformats.org/officeDocument/2006/relationships/image" Target="../media/image4.png"/><Relationship Id="rId9" Type="http://schemas.openxmlformats.org/officeDocument/2006/relationships/hyperlink" Target="https://hydramaster.com/cleaning-guide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jo2ZqXv6zTAhXrj1QKHTSVCsEQjRwIBw&amp;url=http://www.recipegirl.com/2011/07/11/how-to-make-iced-coffee/&amp;bvm=bv.152479541,d.cGw&amp;psig=AFQjCNGqgmJ_nkM074V-7Okge8sJblQMpw&amp;ust=1492552901471838" TargetMode="External"/><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p:cNvSpPr txBox="1"/>
          <p:nvPr/>
        </p:nvSpPr>
        <p:spPr>
          <a:xfrm>
            <a:off x="468485" y="304800"/>
            <a:ext cx="8305800" cy="2062103"/>
          </a:xfrm>
          <a:prstGeom prst="rect">
            <a:avLst/>
          </a:prstGeom>
          <a:noFill/>
        </p:spPr>
        <p:txBody>
          <a:bodyPr wrap="square" rtlCol="0">
            <a:spAutoFit/>
          </a:bodyPr>
          <a:lstStyle/>
          <a:p>
            <a:r>
              <a:rPr lang="en-US" sz="3200" b="1" dirty="0">
                <a:solidFill>
                  <a:schemeClr val="bg1"/>
                </a:solidFill>
              </a:rPr>
              <a:t>The 10 most common misconceptions many cleaners have about chemistry and equipment which are costing them time and money</a:t>
            </a:r>
            <a:endParaRPr lang="en-US" sz="3200" dirty="0">
              <a:solidFill>
                <a:schemeClr val="bg1"/>
              </a:solidFill>
            </a:endParaRPr>
          </a:p>
          <a:p>
            <a:endParaRPr lang="en-US" sz="3200" dirty="0">
              <a:solidFill>
                <a:schemeClr val="bg1"/>
              </a:solidFill>
            </a:endParaRPr>
          </a:p>
        </p:txBody>
      </p:sp>
      <p:pic>
        <p:nvPicPr>
          <p:cNvPr id="8" name="Picture 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41538" y="2209800"/>
            <a:ext cx="3571360" cy="2438400"/>
          </a:xfrm>
          <a:prstGeom prst="rect">
            <a:avLst/>
          </a:prstGeom>
        </p:spPr>
      </p:pic>
      <p:pic>
        <p:nvPicPr>
          <p:cNvPr id="16" name="Picture 15"/>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194571" y="2590800"/>
            <a:ext cx="2541259" cy="900343"/>
          </a:xfrm>
          <a:prstGeom prst="rect">
            <a:avLst/>
          </a:prstGeom>
        </p:spPr>
      </p:pic>
    </p:spTree>
    <p:extLst>
      <p:ext uri="{BB962C8B-B14F-4D97-AF65-F5344CB8AC3E}">
        <p14:creationId xmlns:p14="http://schemas.microsoft.com/office/powerpoint/2010/main" val="243835618"/>
      </p:ext>
    </p:extLst>
  </p:cSld>
  <p:clrMapOvr>
    <a:masterClrMapping/>
  </p:clrMapOvr>
  <p:transition spd="slow" advTm="6819">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2" name="TextBox 1"/>
          <p:cNvSpPr txBox="1"/>
          <p:nvPr/>
        </p:nvSpPr>
        <p:spPr>
          <a:xfrm>
            <a:off x="228600" y="1066800"/>
            <a:ext cx="4724400" cy="3416320"/>
          </a:xfrm>
          <a:prstGeom prst="rect">
            <a:avLst/>
          </a:prstGeom>
          <a:noFill/>
        </p:spPr>
        <p:txBody>
          <a:bodyPr wrap="square" rtlCol="0">
            <a:spAutoFit/>
          </a:bodyPr>
          <a:lstStyle/>
          <a:p>
            <a:r>
              <a:rPr lang="en-US" sz="2400" dirty="0" smtClean="0">
                <a:solidFill>
                  <a:schemeClr val="bg1"/>
                </a:solidFill>
              </a:rPr>
              <a:t>Most boosting solutions are already in your high powered presprays; </a:t>
            </a:r>
          </a:p>
          <a:p>
            <a:pPr marL="285750" indent="-285750">
              <a:buFont typeface="Arial" panose="020B0604020202020204" pitchFamily="34" charset="0"/>
              <a:buChar char="•"/>
            </a:pPr>
            <a:r>
              <a:rPr lang="en-US" sz="2400" dirty="0" smtClean="0">
                <a:solidFill>
                  <a:schemeClr val="bg1"/>
                </a:solidFill>
              </a:rPr>
              <a:t>sodium carbonate;      </a:t>
            </a:r>
          </a:p>
          <a:p>
            <a:pPr marL="285750" indent="-285750">
              <a:buFont typeface="Arial" panose="020B0604020202020204" pitchFamily="34" charset="0"/>
              <a:buChar char="•"/>
            </a:pPr>
            <a:r>
              <a:rPr lang="en-US" sz="2400" dirty="0" smtClean="0">
                <a:solidFill>
                  <a:schemeClr val="bg1"/>
                </a:solidFill>
              </a:rPr>
              <a:t>d’ Limonene; </a:t>
            </a:r>
          </a:p>
          <a:p>
            <a:pPr marL="285750" indent="-285750">
              <a:buFont typeface="Arial" panose="020B0604020202020204" pitchFamily="34" charset="0"/>
              <a:buChar char="•"/>
            </a:pPr>
            <a:r>
              <a:rPr lang="en-US" sz="2400" dirty="0">
                <a:solidFill>
                  <a:schemeClr val="bg1"/>
                </a:solidFill>
              </a:rPr>
              <a:t>s</a:t>
            </a:r>
            <a:r>
              <a:rPr lang="en-US" sz="2400" dirty="0" smtClean="0">
                <a:solidFill>
                  <a:schemeClr val="bg1"/>
                </a:solidFill>
              </a:rPr>
              <a:t>odium </a:t>
            </a:r>
            <a:r>
              <a:rPr lang="en-US" sz="2400" dirty="0" err="1" smtClean="0">
                <a:solidFill>
                  <a:schemeClr val="bg1"/>
                </a:solidFill>
              </a:rPr>
              <a:t>percarbonate</a:t>
            </a:r>
            <a:r>
              <a:rPr lang="en-US" sz="2400" dirty="0">
                <a:solidFill>
                  <a:schemeClr val="bg1"/>
                </a:solidFill>
              </a:rPr>
              <a:t>;</a:t>
            </a:r>
            <a:r>
              <a:rPr lang="en-US" sz="2400" dirty="0" smtClean="0">
                <a:solidFill>
                  <a:schemeClr val="bg1"/>
                </a:solidFill>
              </a:rPr>
              <a:t> </a:t>
            </a:r>
          </a:p>
          <a:p>
            <a:pPr marL="285750" indent="-285750">
              <a:buFont typeface="Arial" panose="020B0604020202020204" pitchFamily="34" charset="0"/>
              <a:buChar char="•"/>
            </a:pPr>
            <a:r>
              <a:rPr lang="en-US" sz="2400" dirty="0" smtClean="0">
                <a:solidFill>
                  <a:schemeClr val="bg1"/>
                </a:solidFill>
              </a:rPr>
              <a:t>hydrogen peroxide; </a:t>
            </a:r>
          </a:p>
          <a:p>
            <a:pPr marL="285750" indent="-285750">
              <a:buFont typeface="Arial" panose="020B0604020202020204" pitchFamily="34" charset="0"/>
              <a:buChar char="•"/>
            </a:pPr>
            <a:r>
              <a:rPr lang="en-US" sz="2400" dirty="0" smtClean="0">
                <a:solidFill>
                  <a:schemeClr val="bg1"/>
                </a:solidFill>
              </a:rPr>
              <a:t>butyl solvent or one if it’s safer and environmentally friendlier replacements</a:t>
            </a:r>
          </a:p>
        </p:txBody>
      </p:sp>
      <p:pic>
        <p:nvPicPr>
          <p:cNvPr id="1028" name="Picture 4" descr="Image result for Mad chemist mixing chemicals">
            <a:hlinkClick r:id="rId8"/>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953000" y="1104352"/>
            <a:ext cx="3903826" cy="2602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725241"/>
      </p:ext>
    </p:extLst>
  </p:cSld>
  <p:clrMapOvr>
    <a:masterClrMapping/>
  </p:clrMapOvr>
  <p:transition spd="slow" advTm="6819">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2" name="TextBox 1"/>
          <p:cNvSpPr txBox="1"/>
          <p:nvPr/>
        </p:nvSpPr>
        <p:spPr>
          <a:xfrm>
            <a:off x="228600" y="821241"/>
            <a:ext cx="5105400"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When boosting to get a chemical reaction – usually effervescence – the chemical reaction has a short shelf life.</a:t>
            </a:r>
          </a:p>
          <a:p>
            <a:pPr marL="285750" indent="-285750">
              <a:buFont typeface="Arial" panose="020B0604020202020204" pitchFamily="34" charset="0"/>
              <a:buChar char="•"/>
            </a:pPr>
            <a:r>
              <a:rPr lang="en-US" sz="2400" dirty="0" smtClean="0">
                <a:solidFill>
                  <a:schemeClr val="bg1"/>
                </a:solidFill>
              </a:rPr>
              <a:t>Oxidized oils (such as asphalt oil tracking) often do respond better to last second boosting with oxidizers</a:t>
            </a:r>
          </a:p>
        </p:txBody>
      </p:sp>
      <p:pic>
        <p:nvPicPr>
          <p:cNvPr id="4" name="Picture 3"/>
          <p:cNvPicPr>
            <a:picLocks noChangeAspect="1"/>
          </p:cNvPicPr>
          <p:nvPr/>
        </p:nvPicPr>
        <p:blipFill>
          <a:blip r:embed="rId8" cstate="email">
            <a:extLst>
              <a:ext uri="{BEBA8EAE-BF5A-486C-A8C5-ECC9F3942E4B}">
                <a14:imgProps xmlns:a14="http://schemas.microsoft.com/office/drawing/2010/main">
                  <a14:imgLayer r:embed="rId9">
                    <a14:imgEffect>
                      <a14:backgroundRemoval t="0" b="100000" l="0" r="99432"/>
                    </a14:imgEffect>
                  </a14:imgLayer>
                </a14:imgProps>
              </a:ext>
              <a:ext uri="{28A0092B-C50C-407E-A947-70E740481C1C}">
                <a14:useLocalDpi xmlns:a14="http://schemas.microsoft.com/office/drawing/2010/main"/>
              </a:ext>
            </a:extLst>
          </a:blip>
          <a:stretch>
            <a:fillRect/>
          </a:stretch>
        </p:blipFill>
        <p:spPr>
          <a:xfrm>
            <a:off x="7705814" y="1278679"/>
            <a:ext cx="1452918" cy="2394012"/>
          </a:xfrm>
          <a:prstGeom prst="rect">
            <a:avLst/>
          </a:prstGeom>
        </p:spPr>
      </p:pic>
      <p:pic>
        <p:nvPicPr>
          <p:cNvPr id="6" name="Picture 5"/>
          <p:cNvPicPr>
            <a:picLocks noChangeAspect="1"/>
          </p:cNvPicPr>
          <p:nvPr/>
        </p:nvPicPr>
        <p:blipFill>
          <a:blip r:embed="rId10" cstate="email">
            <a:extLst>
              <a:ext uri="{BEBA8EAE-BF5A-486C-A8C5-ECC9F3942E4B}">
                <a14:imgProps xmlns:a14="http://schemas.microsoft.com/office/drawing/2010/main">
                  <a14:imgLayer r:embed="rId11">
                    <a14:imgEffect>
                      <a14:backgroundRemoval t="345" b="99310" l="0" r="100000"/>
                    </a14:imgEffect>
                  </a14:imgLayer>
                </a14:imgProps>
              </a:ext>
              <a:ext uri="{28A0092B-C50C-407E-A947-70E740481C1C}">
                <a14:useLocalDpi xmlns:a14="http://schemas.microsoft.com/office/drawing/2010/main"/>
              </a:ext>
            </a:extLst>
          </a:blip>
          <a:stretch>
            <a:fillRect/>
          </a:stretch>
        </p:blipFill>
        <p:spPr>
          <a:xfrm>
            <a:off x="6290613" y="1143000"/>
            <a:ext cx="1415201" cy="2230480"/>
          </a:xfrm>
          <a:prstGeom prst="rect">
            <a:avLst/>
          </a:prstGeom>
        </p:spPr>
      </p:pic>
      <p:pic>
        <p:nvPicPr>
          <p:cNvPr id="7" name="Picture 6"/>
          <p:cNvPicPr>
            <a:picLocks noChangeAspect="1"/>
          </p:cNvPicPr>
          <p:nvPr/>
        </p:nvPicPr>
        <p:blipFill>
          <a:blip r:embed="rId12" cstate="email">
            <a:extLst>
              <a:ext uri="{BEBA8EAE-BF5A-486C-A8C5-ECC9F3942E4B}">
                <a14:imgProps xmlns:a14="http://schemas.microsoft.com/office/drawing/2010/main">
                  <a14:imgLayer r:embed="rId13">
                    <a14:imgEffect>
                      <a14:backgroundRemoval t="0" b="100000" l="625" r="100000"/>
                    </a14:imgEffect>
                  </a14:imgLayer>
                </a14:imgProps>
              </a:ext>
              <a:ext uri="{28A0092B-C50C-407E-A947-70E740481C1C}">
                <a14:useLocalDpi xmlns:a14="http://schemas.microsoft.com/office/drawing/2010/main"/>
              </a:ext>
            </a:extLst>
          </a:blip>
          <a:stretch>
            <a:fillRect/>
          </a:stretch>
        </p:blipFill>
        <p:spPr>
          <a:xfrm>
            <a:off x="5080852" y="1278679"/>
            <a:ext cx="1319948" cy="2392405"/>
          </a:xfrm>
          <a:prstGeom prst="rect">
            <a:avLst/>
          </a:prstGeom>
        </p:spPr>
      </p:pic>
    </p:spTree>
    <p:extLst>
      <p:ext uri="{BB962C8B-B14F-4D97-AF65-F5344CB8AC3E}">
        <p14:creationId xmlns:p14="http://schemas.microsoft.com/office/powerpoint/2010/main" val="1563051488"/>
      </p:ext>
    </p:extLst>
  </p:cSld>
  <p:clrMapOvr>
    <a:masterClrMapping/>
  </p:clrMapOvr>
  <p:transition spd="slow" advTm="6819">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2" name="TextBox 1"/>
          <p:cNvSpPr txBox="1"/>
          <p:nvPr/>
        </p:nvSpPr>
        <p:spPr>
          <a:xfrm>
            <a:off x="228600" y="821241"/>
            <a:ext cx="5105400"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Choose the right solution for the soiling and traffic conditions, consider the fiber, and you should normally not need to boost if you select the right solution. </a:t>
            </a:r>
          </a:p>
          <a:p>
            <a:pPr marL="285750" indent="-285750">
              <a:buFont typeface="Arial" panose="020B0604020202020204" pitchFamily="34" charset="0"/>
              <a:buChar char="•"/>
            </a:pPr>
            <a:r>
              <a:rPr lang="en-US" sz="2400" dirty="0" smtClean="0">
                <a:solidFill>
                  <a:schemeClr val="bg1"/>
                </a:solidFill>
              </a:rPr>
              <a:t>Agitation does more than boosting. If you are cleaning a lot of carpets you think you need boosters on, try a CRB machine first and maximize your cleaning solution temperature</a:t>
            </a:r>
            <a:endParaRPr lang="en-US" sz="2400" dirty="0">
              <a:solidFill>
                <a:schemeClr val="bg1"/>
              </a:solidFill>
            </a:endParaRPr>
          </a:p>
        </p:txBody>
      </p:sp>
      <p:pic>
        <p:nvPicPr>
          <p:cNvPr id="6" name="Picture 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803221" y="2058331"/>
            <a:ext cx="2525804" cy="1771880"/>
          </a:xfrm>
          <a:prstGeom prst="rect">
            <a:avLst/>
          </a:prstGeom>
        </p:spPr>
      </p:pic>
    </p:spTree>
    <p:extLst>
      <p:ext uri="{BB962C8B-B14F-4D97-AF65-F5344CB8AC3E}">
        <p14:creationId xmlns:p14="http://schemas.microsoft.com/office/powerpoint/2010/main" val="660143930"/>
      </p:ext>
    </p:extLst>
  </p:cSld>
  <p:clrMapOvr>
    <a:masterClrMapping/>
  </p:clrMapOvr>
  <p:transition spd="slow" advTm="6819">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98738" cy="1231106"/>
          </a:xfrm>
          <a:prstGeom prst="rect">
            <a:avLst/>
          </a:prstGeom>
          <a:noFill/>
        </p:spPr>
        <p:txBody>
          <a:bodyPr wrap="none" rtlCol="0">
            <a:spAutoFit/>
          </a:bodyPr>
          <a:lstStyle/>
          <a:p>
            <a:pPr marL="514350" lvl="0" indent="-514350">
              <a:buAutoNum type="arabicPeriod"/>
            </a:pPr>
            <a:r>
              <a:rPr lang="en-US" sz="2800" dirty="0" smtClean="0">
                <a:solidFill>
                  <a:schemeClr val="bg1"/>
                </a:solidFill>
              </a:rPr>
              <a:t>More </a:t>
            </a:r>
            <a:r>
              <a:rPr lang="en-US" sz="2800" dirty="0">
                <a:solidFill>
                  <a:schemeClr val="bg1"/>
                </a:solidFill>
              </a:rPr>
              <a:t>Does Better. Boosting is always better</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 </a:t>
            </a:r>
            <a:endParaRPr lang="en-US" sz="2800" i="1" dirty="0">
              <a:solidFill>
                <a:srgbClr val="FFFF00"/>
              </a:solidFill>
            </a:endParaRP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16" name="Picture 15"/>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37561" y1="3793" x2="37561" y2="3793"/>
                        <a14:backgroundMark x1="32195" y1="1379" x2="32195" y2="1379"/>
                        <a14:backgroundMark x1="61951" y1="1034" x2="61951" y2="1034"/>
                        <a14:backgroundMark x1="59512" y1="1034" x2="59512" y2="1034"/>
                        <a14:backgroundMark x1="57073" y1="1034" x2="57073" y2="1034"/>
                        <a14:backgroundMark x1="53659" y1="1034" x2="53659" y2="1034"/>
                        <a14:backgroundMark x1="47805" y1="1034" x2="47805" y2="1034"/>
                        <a14:backgroundMark x1="40000" y1="2069" x2="40000" y2="2069"/>
                      </a14:backgroundRemoval>
                    </a14:imgEffect>
                  </a14:imgLayer>
                </a14:imgProps>
              </a:ext>
              <a:ext uri="{28A0092B-C50C-407E-A947-70E740481C1C}">
                <a14:useLocalDpi xmlns:a14="http://schemas.microsoft.com/office/drawing/2010/main"/>
              </a:ext>
            </a:extLst>
          </a:blip>
          <a:stretch>
            <a:fillRect/>
          </a:stretch>
        </p:blipFill>
        <p:spPr>
          <a:xfrm>
            <a:off x="457200" y="1447800"/>
            <a:ext cx="2068685" cy="2926432"/>
          </a:xfrm>
          <a:prstGeom prst="rect">
            <a:avLst/>
          </a:prstGeom>
        </p:spPr>
      </p:pic>
      <p:pic>
        <p:nvPicPr>
          <p:cNvPr id="17" name="Picture 16"/>
          <p:cNvPicPr>
            <a:picLocks noChangeAspect="1"/>
          </p:cNvPicPr>
          <p:nvPr/>
        </p:nvPicPr>
        <p:blipFill>
          <a:blip r:embed="rId10">
            <a:extLst>
              <a:ext uri="{BEBA8EAE-BF5A-486C-A8C5-ECC9F3942E4B}">
                <a14:imgProps xmlns:a14="http://schemas.microsoft.com/office/drawing/2010/main">
                  <a14:imgLayer r:embed="rId11">
                    <a14:imgEffect>
                      <a14:backgroundRemoval t="0" b="100000" l="0" r="99432"/>
                    </a14:imgEffect>
                  </a14:imgLayer>
                </a14:imgProps>
              </a:ext>
              <a:ext uri="{28A0092B-C50C-407E-A947-70E740481C1C}">
                <a14:useLocalDpi xmlns:a14="http://schemas.microsoft.com/office/drawing/2010/main"/>
              </a:ext>
            </a:extLst>
          </a:blip>
          <a:stretch>
            <a:fillRect/>
          </a:stretch>
        </p:blipFill>
        <p:spPr>
          <a:xfrm>
            <a:off x="4876799" y="1430165"/>
            <a:ext cx="1767887" cy="2912995"/>
          </a:xfrm>
          <a:prstGeom prst="rect">
            <a:avLst/>
          </a:prstGeom>
        </p:spPr>
      </p:pic>
      <p:pic>
        <p:nvPicPr>
          <p:cNvPr id="2" name="Picture 1"/>
          <p:cNvPicPr>
            <a:picLocks noChangeAspect="1"/>
          </p:cNvPicPr>
          <p:nvPr/>
        </p:nvPicPr>
        <p:blipFill>
          <a:blip r:embed="rId12">
            <a:extLst>
              <a:ext uri="{BEBA8EAE-BF5A-486C-A8C5-ECC9F3942E4B}">
                <a14:imgProps xmlns:a14="http://schemas.microsoft.com/office/drawing/2010/main">
                  <a14:imgLayer r:embed="rId13">
                    <a14:imgEffect>
                      <a14:backgroundRemoval t="0" b="100000" l="1235" r="100000"/>
                    </a14:imgEffect>
                  </a14:imgLayer>
                </a14:imgProps>
              </a:ext>
              <a:ext uri="{28A0092B-C50C-407E-A947-70E740481C1C}">
                <a14:useLocalDpi xmlns:a14="http://schemas.microsoft.com/office/drawing/2010/main"/>
              </a:ext>
            </a:extLst>
          </a:blip>
          <a:stretch>
            <a:fillRect/>
          </a:stretch>
        </p:blipFill>
        <p:spPr>
          <a:xfrm>
            <a:off x="2764533" y="1259874"/>
            <a:ext cx="1817515" cy="3253576"/>
          </a:xfrm>
          <a:prstGeom prst="rect">
            <a:avLst/>
          </a:prstGeom>
        </p:spPr>
      </p:pic>
    </p:spTree>
    <p:extLst>
      <p:ext uri="{BB962C8B-B14F-4D97-AF65-F5344CB8AC3E}">
        <p14:creationId xmlns:p14="http://schemas.microsoft.com/office/powerpoint/2010/main" val="2380286992"/>
      </p:ext>
    </p:extLst>
  </p:cSld>
  <p:clrMapOvr>
    <a:masterClrMapping/>
  </p:clrMapOvr>
  <p:transition spd="slow" advTm="6819">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661993"/>
          </a:xfrm>
          <a:prstGeom prst="rect">
            <a:avLst/>
          </a:prstGeom>
          <a:noFill/>
        </p:spPr>
        <p:txBody>
          <a:bodyPr wrap="square" rtlCol="0">
            <a:spAutoFit/>
          </a:bodyPr>
          <a:lstStyle/>
          <a:p>
            <a:r>
              <a:rPr lang="en-US" sz="2800" dirty="0">
                <a:solidFill>
                  <a:schemeClr val="bg1"/>
                </a:solidFill>
              </a:rPr>
              <a:t>2</a:t>
            </a:r>
            <a:r>
              <a:rPr lang="en-US" sz="2800" dirty="0" smtClean="0">
                <a:solidFill>
                  <a:schemeClr val="bg1"/>
                </a:solidFill>
              </a:rPr>
              <a:t>. </a:t>
            </a:r>
            <a:r>
              <a:rPr lang="en-US" sz="2800" dirty="0">
                <a:solidFill>
                  <a:schemeClr val="bg1"/>
                </a:solidFill>
              </a:rPr>
              <a:t>When and how do you measure pH when it comes to potential effects on carpet?</a:t>
            </a:r>
          </a:p>
          <a:p>
            <a:pPr lvl="0"/>
            <a:endParaRPr lang="en-US" sz="2800" dirty="0">
              <a:solidFill>
                <a:schemeClr val="bg1"/>
              </a:solidFill>
            </a:endParaRP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1066800"/>
            <a:ext cx="7188726" cy="3785652"/>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Requirements or recommendations for using a specific pH range? Is that concentrated or diluted (ready-to-use)?</a:t>
            </a:r>
          </a:p>
          <a:p>
            <a:pPr marL="285750" indent="-285750">
              <a:buFont typeface="Arial" panose="020B0604020202020204" pitchFamily="34" charset="0"/>
              <a:buChar char="•"/>
            </a:pPr>
            <a:r>
              <a:rPr lang="en-US" sz="2400" dirty="0" smtClean="0">
                <a:solidFill>
                  <a:schemeClr val="bg1"/>
                </a:solidFill>
              </a:rPr>
              <a:t>On first glance, it makes sense you are concerned about the immediate interaction of a high (or low) pH ready to use solution on the carpet or fiber you are cleaning</a:t>
            </a:r>
          </a:p>
          <a:p>
            <a:pPr marL="285750" indent="-285750">
              <a:buFont typeface="Arial" panose="020B0604020202020204" pitchFamily="34" charset="0"/>
              <a:buChar char="•"/>
            </a:pPr>
            <a:r>
              <a:rPr lang="en-US" sz="2400" dirty="0" smtClean="0">
                <a:solidFill>
                  <a:schemeClr val="bg1"/>
                </a:solidFill>
              </a:rPr>
              <a:t>Buffering?</a:t>
            </a:r>
          </a:p>
          <a:p>
            <a:pPr marL="285750" indent="-285750">
              <a:buFont typeface="Arial" panose="020B0604020202020204" pitchFamily="34" charset="0"/>
              <a:buChar char="•"/>
            </a:pPr>
            <a:r>
              <a:rPr lang="en-US" sz="2400" dirty="0" smtClean="0">
                <a:solidFill>
                  <a:schemeClr val="bg1"/>
                </a:solidFill>
              </a:rPr>
              <a:t>What about the residue you leave behind?</a:t>
            </a:r>
            <a:endParaRPr lang="en-US" sz="2400" dirty="0">
              <a:solidFill>
                <a:schemeClr val="bg1"/>
              </a:solidFill>
            </a:endParaRPr>
          </a:p>
        </p:txBody>
      </p:sp>
      <p:pic>
        <p:nvPicPr>
          <p:cNvPr id="2050" name="Picture 2" descr="https://www.southernlabware.com/media/catalog/product/cache/1/thumbnail/700x/17f82f742ffe127f42dca9de82fb58b1/o/a/oakton-3542301-pocket-ph-meter-3542301.jpg"/>
          <p:cNvPicPr>
            <a:picLocks noChangeAspect="1" noChangeArrowheads="1"/>
          </p:cNvPicPr>
          <p:nvPr/>
        </p:nvPicPr>
        <p:blipFill>
          <a:blip r:embed="rId8" cstate="email">
            <a:extLst>
              <a:ext uri="{BEBA8EAE-BF5A-486C-A8C5-ECC9F3942E4B}">
                <a14:imgProps xmlns:a14="http://schemas.microsoft.com/office/drawing/2010/main">
                  <a14:imgLayer r:embed="rId9">
                    <a14:imgEffect>
                      <a14:backgroundRemoval t="0" b="95286" l="0" r="99429">
                        <a14:foregroundMark x1="51571" y1="82286" x2="51571" y2="82286"/>
                        <a14:foregroundMark x1="49143" y1="82429" x2="49143" y2="82429"/>
                        <a14:foregroundMark x1="47429" y1="79143" x2="47429" y2="79143"/>
                        <a14:foregroundMark x1="53143" y1="91429" x2="53143" y2="91429"/>
                        <a14:foregroundMark x1="48143" y1="92143" x2="48143" y2="92143"/>
                        <a14:foregroundMark x1="52286" y1="94143" x2="52286" y2="94143"/>
                        <a14:foregroundMark x1="50286" y1="91857" x2="50286" y2="91857"/>
                        <a14:foregroundMark x1="49571" y1="92857" x2="49571" y2="92857"/>
                        <a14:foregroundMark x1="48714" y1="94714" x2="48714" y2="94714"/>
                        <a14:foregroundMark x1="51571" y1="93143" x2="51571" y2="93143"/>
                        <a14:foregroundMark x1="51143" y1="95286" x2="51143" y2="95286"/>
                        <a14:backgroundMark x1="43286" y1="91286" x2="43286" y2="91286"/>
                        <a14:backgroundMark x1="58857" y1="91000" x2="58857" y2="91000"/>
                      </a14:backgroundRemoval>
                    </a14:imgEffect>
                  </a14:imgLayer>
                </a14:imgProps>
              </a:ext>
              <a:ext uri="{28A0092B-C50C-407E-A947-70E740481C1C}">
                <a14:useLocalDpi xmlns:a14="http://schemas.microsoft.com/office/drawing/2010/main"/>
              </a:ext>
            </a:extLst>
          </a:blip>
          <a:srcRect/>
          <a:stretch>
            <a:fillRect/>
          </a:stretch>
        </p:blipFill>
        <p:spPr bwMode="auto">
          <a:xfrm>
            <a:off x="6690206" y="1214611"/>
            <a:ext cx="26670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436404"/>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 calcmode="lin" valueType="num">
                                      <p:cBhvr additive="base">
                                        <p:cTn id="7"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anim calcmode="lin" valueType="num">
                                      <p:cBhvr additive="base">
                                        <p:cTn id="1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anim calcmode="lin" valueType="num">
                                      <p:cBhvr additive="base">
                                        <p:cTn id="19"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4" end="4"/>
                                            </p:txEl>
                                          </p:spTgt>
                                        </p:tgtEl>
                                        <p:attrNameLst>
                                          <p:attrName>style.visibility</p:attrName>
                                        </p:attrNameLst>
                                      </p:cBhvr>
                                      <p:to>
                                        <p:strVal val="visible"/>
                                      </p:to>
                                    </p:set>
                                    <p:anim calcmode="lin" valueType="num">
                                      <p:cBhvr additive="base">
                                        <p:cTn id="25"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2092881"/>
          </a:xfrm>
          <a:prstGeom prst="rect">
            <a:avLst/>
          </a:prstGeom>
          <a:noFill/>
        </p:spPr>
        <p:txBody>
          <a:bodyPr wrap="square" rtlCol="0">
            <a:spAutoFit/>
          </a:bodyPr>
          <a:lstStyle/>
          <a:p>
            <a:r>
              <a:rPr lang="en-US" sz="2800" dirty="0">
                <a:solidFill>
                  <a:schemeClr val="bg1"/>
                </a:solidFill>
              </a:rPr>
              <a:t>2</a:t>
            </a:r>
            <a:r>
              <a:rPr lang="en-US" sz="2800" dirty="0" smtClean="0">
                <a:solidFill>
                  <a:schemeClr val="bg1"/>
                </a:solidFill>
              </a:rPr>
              <a:t>. </a:t>
            </a:r>
            <a:r>
              <a:rPr lang="en-US" sz="2800" dirty="0">
                <a:solidFill>
                  <a:schemeClr val="bg1"/>
                </a:solidFill>
              </a:rPr>
              <a:t>When and how do you measure pH when it comes to potential effects on carpet</a:t>
            </a:r>
            <a:r>
              <a:rPr lang="en-US" sz="2800" dirty="0" smtClean="0">
                <a:solidFill>
                  <a:schemeClr val="bg1"/>
                </a:solidFill>
              </a:rPr>
              <a:t>?</a:t>
            </a:r>
          </a:p>
          <a:p>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pPr lvl="0"/>
            <a:endParaRPr lang="en-US" sz="2800" dirty="0">
              <a:solidFill>
                <a:schemeClr val="bg1"/>
              </a:solidFill>
            </a:endParaRP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16" name="Picture 1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066904" y="1524000"/>
            <a:ext cx="979702" cy="1684449"/>
          </a:xfrm>
          <a:prstGeom prst="rect">
            <a:avLst/>
          </a:prstGeom>
        </p:spPr>
      </p:pic>
      <p:pic>
        <p:nvPicPr>
          <p:cNvPr id="17" name="Picture 1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247657" y="1524000"/>
            <a:ext cx="1152297" cy="1684449"/>
          </a:xfrm>
          <a:prstGeom prst="rect">
            <a:avLst/>
          </a:prstGeom>
        </p:spPr>
      </p:pic>
      <p:pic>
        <p:nvPicPr>
          <p:cNvPr id="18" name="Picture 1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334306" y="1524000"/>
            <a:ext cx="919920" cy="1684449"/>
          </a:xfrm>
          <a:prstGeom prst="rect">
            <a:avLst/>
          </a:prstGeom>
        </p:spPr>
      </p:pic>
      <p:pic>
        <p:nvPicPr>
          <p:cNvPr id="22" name="Picture 21"/>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993966" y="1534554"/>
            <a:ext cx="938378" cy="1679813"/>
          </a:xfrm>
          <a:prstGeom prst="rect">
            <a:avLst/>
          </a:prstGeom>
        </p:spPr>
      </p:pic>
      <p:pic>
        <p:nvPicPr>
          <p:cNvPr id="23" name="Picture 22"/>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194435" y="1524000"/>
            <a:ext cx="958394" cy="1684449"/>
          </a:xfrm>
          <a:prstGeom prst="rect">
            <a:avLst/>
          </a:prstGeom>
        </p:spPr>
      </p:pic>
      <p:pic>
        <p:nvPicPr>
          <p:cNvPr id="25" name="Picture 24"/>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191075" y="3429055"/>
            <a:ext cx="1248966" cy="1775491"/>
          </a:xfrm>
          <a:prstGeom prst="rect">
            <a:avLst/>
          </a:prstGeom>
        </p:spPr>
      </p:pic>
      <p:pic>
        <p:nvPicPr>
          <p:cNvPr id="26" name="Picture 25"/>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228600" y="1524000"/>
            <a:ext cx="1019057" cy="1684449"/>
          </a:xfrm>
          <a:prstGeom prst="rect">
            <a:avLst/>
          </a:prstGeom>
        </p:spPr>
      </p:pic>
      <p:pic>
        <p:nvPicPr>
          <p:cNvPr id="27" name="Picture 26"/>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29861" y="3429056"/>
            <a:ext cx="961214" cy="1775491"/>
          </a:xfrm>
          <a:prstGeom prst="rect">
            <a:avLst/>
          </a:prstGeom>
        </p:spPr>
      </p:pic>
      <p:pic>
        <p:nvPicPr>
          <p:cNvPr id="29" name="Picture 28"/>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2423442" y="3429055"/>
            <a:ext cx="1083662" cy="1775492"/>
          </a:xfrm>
          <a:prstGeom prst="rect">
            <a:avLst/>
          </a:prstGeom>
        </p:spPr>
      </p:pic>
      <p:pic>
        <p:nvPicPr>
          <p:cNvPr id="30" name="Picture 29"/>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563379" y="1524000"/>
            <a:ext cx="980421" cy="1733671"/>
          </a:xfrm>
          <a:prstGeom prst="rect">
            <a:avLst/>
          </a:prstGeom>
        </p:spPr>
      </p:pic>
      <p:pic>
        <p:nvPicPr>
          <p:cNvPr id="2" name="Picture 1"/>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3453869" y="3429796"/>
            <a:ext cx="1194331" cy="1783471"/>
          </a:xfrm>
          <a:prstGeom prst="rect">
            <a:avLst/>
          </a:prstGeom>
        </p:spPr>
      </p:pic>
      <p:pic>
        <p:nvPicPr>
          <p:cNvPr id="4" name="Picture 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543800" y="1511424"/>
            <a:ext cx="1077857" cy="1746248"/>
          </a:xfrm>
          <a:prstGeom prst="rect">
            <a:avLst/>
          </a:prstGeom>
        </p:spPr>
      </p:pic>
    </p:spTree>
    <p:extLst>
      <p:ext uri="{BB962C8B-B14F-4D97-AF65-F5344CB8AC3E}">
        <p14:creationId xmlns:p14="http://schemas.microsoft.com/office/powerpoint/2010/main" val="348833545"/>
      </p:ext>
    </p:extLst>
  </p:cSld>
  <p:clrMapOvr>
    <a:masterClrMapping/>
  </p:clrMapOvr>
  <p:transition spd="slow" advTm="6819">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1066800"/>
            <a:ext cx="8153400" cy="2677656"/>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If carpet acts as a filter and collects dust and pollutants and germs and allergens, then what does a hard surface floor do?</a:t>
            </a:r>
          </a:p>
          <a:p>
            <a:pPr marL="285750" indent="-285750">
              <a:buFont typeface="Arial" panose="020B0604020202020204" pitchFamily="34" charset="0"/>
              <a:buChar char="•"/>
            </a:pPr>
            <a:r>
              <a:rPr lang="en-US" sz="2400" dirty="0" smtClean="0">
                <a:solidFill>
                  <a:schemeClr val="bg1"/>
                </a:solidFill>
              </a:rPr>
              <a:t>CRI sponsored studies said, “wait a minute” but they are biased right?</a:t>
            </a:r>
          </a:p>
          <a:p>
            <a:pPr marL="285750" indent="-285750">
              <a:buFont typeface="Arial" panose="020B0604020202020204" pitchFamily="34" charset="0"/>
              <a:buChar char="•"/>
            </a:pPr>
            <a:r>
              <a:rPr lang="en-US" sz="2400" dirty="0" smtClean="0">
                <a:solidFill>
                  <a:schemeClr val="bg1"/>
                </a:solidFill>
              </a:rPr>
              <a:t>Sweden began removing carpet from government controlled facilities more than 30 years ago.</a:t>
            </a:r>
          </a:p>
        </p:txBody>
      </p:sp>
    </p:spTree>
    <p:extLst>
      <p:ext uri="{BB962C8B-B14F-4D97-AF65-F5344CB8AC3E}">
        <p14:creationId xmlns:p14="http://schemas.microsoft.com/office/powerpoint/2010/main" val="3029426389"/>
      </p:ext>
    </p:extLst>
  </p:cSld>
  <p:clrMapOvr>
    <a:masterClrMapping/>
  </p:clrMapOvr>
  <p:transition spd="slow" advTm="6819">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1066800"/>
            <a:ext cx="8153400" cy="2677656"/>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Study by the Swedish Institute of Fiber and Polymer Research:</a:t>
            </a:r>
          </a:p>
          <a:p>
            <a:pPr marL="742950" lvl="1" indent="-285750">
              <a:buFont typeface="Arial" panose="020B0604020202020204" pitchFamily="34" charset="0"/>
              <a:buChar char="•"/>
            </a:pPr>
            <a:r>
              <a:rPr lang="en-US" sz="2400" dirty="0" smtClean="0">
                <a:solidFill>
                  <a:schemeClr val="bg1"/>
                </a:solidFill>
              </a:rPr>
              <a:t>1973, 15 million square meters of carpet – allergy complaints = about 1 million people</a:t>
            </a:r>
          </a:p>
          <a:p>
            <a:pPr marL="742950" lvl="1" indent="-285750">
              <a:buFont typeface="Arial" panose="020B0604020202020204" pitchFamily="34" charset="0"/>
              <a:buChar char="•"/>
            </a:pPr>
            <a:r>
              <a:rPr lang="en-US" sz="2400" dirty="0" smtClean="0">
                <a:solidFill>
                  <a:schemeClr val="bg1"/>
                </a:solidFill>
              </a:rPr>
              <a:t>1990, 5 million square meters of carpet – allergy complaints = 3.5 million people</a:t>
            </a:r>
          </a:p>
          <a:p>
            <a:pPr marL="742950" lvl="1" indent="-285750">
              <a:buFont typeface="Arial" panose="020B0604020202020204" pitchFamily="34" charset="0"/>
              <a:buChar char="•"/>
            </a:pPr>
            <a:endParaRPr lang="en-US" sz="2400" dirty="0">
              <a:solidFill>
                <a:schemeClr val="bg1"/>
              </a:solidFill>
            </a:endParaRPr>
          </a:p>
        </p:txBody>
      </p:sp>
    </p:spTree>
    <p:extLst>
      <p:ext uri="{BB962C8B-B14F-4D97-AF65-F5344CB8AC3E}">
        <p14:creationId xmlns:p14="http://schemas.microsoft.com/office/powerpoint/2010/main" val="706399038"/>
      </p:ext>
    </p:extLst>
  </p:cSld>
  <p:clrMapOvr>
    <a:masterClrMapping/>
  </p:clrMapOvr>
  <p:transition spd="slow" advTm="6819">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1066800"/>
            <a:ext cx="8153400" cy="969496"/>
          </a:xfrm>
          <a:prstGeom prst="rect">
            <a:avLst/>
          </a:prstGeom>
          <a:noFill/>
        </p:spPr>
        <p:txBody>
          <a:bodyPr wrap="square" rtlCol="0">
            <a:spAutoFit/>
          </a:bodyPr>
          <a:lstStyle/>
          <a:p>
            <a:r>
              <a:rPr lang="en-US" sz="1100" dirty="0" smtClean="0">
                <a:solidFill>
                  <a:schemeClr val="bg1"/>
                </a:solidFill>
              </a:rPr>
              <a:t>Study by the Swedish Institute of Fiber and Polymer Research:</a:t>
            </a:r>
          </a:p>
          <a:p>
            <a:pPr marL="742950" lvl="1" indent="-285750">
              <a:buFont typeface="Arial" panose="020B0604020202020204" pitchFamily="34" charset="0"/>
              <a:buChar char="•"/>
            </a:pPr>
            <a:r>
              <a:rPr lang="en-US" sz="1100" dirty="0" smtClean="0">
                <a:solidFill>
                  <a:schemeClr val="bg1"/>
                </a:solidFill>
              </a:rPr>
              <a:t>1973, 15 million square meters of carpet – allergy complaints = about 1 million people</a:t>
            </a:r>
          </a:p>
          <a:p>
            <a:pPr marL="742950" lvl="1" indent="-285750">
              <a:buFont typeface="Arial" panose="020B0604020202020204" pitchFamily="34" charset="0"/>
              <a:buChar char="•"/>
            </a:pPr>
            <a:r>
              <a:rPr lang="en-US" sz="1100" dirty="0" smtClean="0">
                <a:solidFill>
                  <a:schemeClr val="bg1"/>
                </a:solidFill>
              </a:rPr>
              <a:t>1990, 5 million square meters of carpet – allergy complaints = 3.5 million people</a:t>
            </a:r>
          </a:p>
          <a:p>
            <a:pPr marL="742950" lvl="1" indent="-285750">
              <a:buFont typeface="Arial" panose="020B0604020202020204" pitchFamily="34" charset="0"/>
              <a:buChar char="•"/>
            </a:pPr>
            <a:endParaRPr lang="en-US" sz="2400" dirty="0">
              <a:solidFill>
                <a:schemeClr val="bg1"/>
              </a:solidFill>
            </a:endParaRPr>
          </a:p>
        </p:txBody>
      </p:sp>
      <p:pic>
        <p:nvPicPr>
          <p:cNvPr id="1026" name="Picture 2"/>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304800" y="1712970"/>
            <a:ext cx="5186127" cy="3783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5435538"/>
      </p:ext>
    </p:extLst>
  </p:cSld>
  <p:clrMapOvr>
    <a:masterClrMapping/>
  </p:clrMapOvr>
  <p:transition spd="slow" advTm="6819">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76200" y="592753"/>
            <a:ext cx="6720887" cy="5262979"/>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2010 study by the Airmid Health Group:</a:t>
            </a:r>
          </a:p>
          <a:p>
            <a:pPr marL="742950" lvl="1" indent="-285750">
              <a:buFont typeface="Arial" panose="020B0604020202020204" pitchFamily="34" charset="0"/>
              <a:buChar char="•"/>
            </a:pPr>
            <a:r>
              <a:rPr lang="en-US" sz="2400" dirty="0" smtClean="0">
                <a:solidFill>
                  <a:schemeClr val="bg1"/>
                </a:solidFill>
              </a:rPr>
              <a:t>Built nine different floor plans inside a test chamber – one room with hard surfaces, the other 8 with various types of carpeting</a:t>
            </a:r>
          </a:p>
          <a:p>
            <a:pPr marL="742950" lvl="1" indent="-285750">
              <a:buFont typeface="Arial" panose="020B0604020202020204" pitchFamily="34" charset="0"/>
              <a:buChar char="•"/>
            </a:pPr>
            <a:r>
              <a:rPr lang="en-US" sz="2400" dirty="0">
                <a:solidFill>
                  <a:schemeClr val="bg1"/>
                </a:solidFill>
              </a:rPr>
              <a:t>Allergen test dust was applied to all floor surfaces. The rooms were allowed to equilibrate overnight before testing began. Then, after normal room disturbances and cleaning, airborne particulate counts as well as surface and allergen measurements were undertaken for each room type.</a:t>
            </a:r>
          </a:p>
          <a:p>
            <a:pPr marL="742950" lvl="1" indent="-285750">
              <a:buFont typeface="Arial" panose="020B0604020202020204" pitchFamily="34" charset="0"/>
              <a:buChar char="•"/>
            </a:pPr>
            <a:endParaRPr lang="en-US" sz="2400" dirty="0">
              <a:solidFill>
                <a:schemeClr val="bg1"/>
              </a:solidFill>
            </a:endParaRPr>
          </a:p>
          <a:p>
            <a:pPr marL="742950" lvl="1" indent="-285750">
              <a:buFont typeface="Arial" panose="020B0604020202020204" pitchFamily="34" charset="0"/>
              <a:buChar char="•"/>
            </a:pPr>
            <a:endParaRPr lang="en-US" sz="2400" dirty="0">
              <a:solidFill>
                <a:schemeClr val="bg1"/>
              </a:solidFill>
            </a:endParaRPr>
          </a:p>
        </p:txBody>
      </p:sp>
    </p:spTree>
    <p:extLst>
      <p:ext uri="{BB962C8B-B14F-4D97-AF65-F5344CB8AC3E}">
        <p14:creationId xmlns:p14="http://schemas.microsoft.com/office/powerpoint/2010/main" val="3922581120"/>
      </p:ext>
    </p:extLst>
  </p:cSld>
  <p:clrMapOvr>
    <a:masterClrMapping/>
  </p:clrMapOvr>
  <p:transition spd="slow" advTm="6819">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85303" y="78268"/>
            <a:ext cx="3866881" cy="5004198"/>
          </a:xfrm>
          <a:prstGeom prst="rect">
            <a:avLst/>
          </a:prstGeom>
        </p:spPr>
      </p:pic>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105400" y="1097750"/>
            <a:ext cx="2667000" cy="3712468"/>
          </a:xfrm>
          <a:prstGeom prst="rect">
            <a:avLst/>
          </a:prstGeom>
        </p:spPr>
      </p:pic>
      <p:sp>
        <p:nvSpPr>
          <p:cNvPr id="3" name="TextBox 2"/>
          <p:cNvSpPr txBox="1"/>
          <p:nvPr/>
        </p:nvSpPr>
        <p:spPr>
          <a:xfrm>
            <a:off x="4419601" y="228600"/>
            <a:ext cx="4191000" cy="707886"/>
          </a:xfrm>
          <a:prstGeom prst="rect">
            <a:avLst/>
          </a:prstGeom>
          <a:noFill/>
        </p:spPr>
        <p:txBody>
          <a:bodyPr wrap="square" rtlCol="0">
            <a:spAutoFit/>
          </a:bodyPr>
          <a:lstStyle/>
          <a:p>
            <a:r>
              <a:rPr lang="en-US" sz="2000" b="1" i="1" dirty="0" smtClean="0">
                <a:solidFill>
                  <a:schemeClr val="bg1"/>
                </a:solidFill>
              </a:rPr>
              <a:t>Thanks for coming – fill out your entry from to be registered for the drawing</a:t>
            </a:r>
            <a:endParaRPr lang="en-US" sz="2000" b="1" i="1" dirty="0">
              <a:solidFill>
                <a:schemeClr val="bg1"/>
              </a:solidFill>
            </a:endParaRPr>
          </a:p>
        </p:txBody>
      </p:sp>
      <p:pic>
        <p:nvPicPr>
          <p:cNvPr id="28" name="Picture 2" descr="G:\Marketing\HydraMaster\2015 Q2 Promotion\HassleFreeGraphic.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105400" y="990600"/>
            <a:ext cx="1752600" cy="609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825497" y="1752600"/>
            <a:ext cx="737103" cy="1600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705601" y="965910"/>
            <a:ext cx="982468"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563379" y="1270710"/>
            <a:ext cx="380999"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1400964"/>
      </p:ext>
    </p:extLst>
  </p:cSld>
  <p:clrMapOvr>
    <a:masterClrMapping/>
  </p:clrMapOvr>
  <p:transition spd="slow" advTm="6819">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0" y="762000"/>
            <a:ext cx="6720887" cy="5016758"/>
          </a:xfrm>
          <a:prstGeom prst="rect">
            <a:avLst/>
          </a:prstGeom>
          <a:noFill/>
        </p:spPr>
        <p:txBody>
          <a:bodyPr wrap="square" rtlCol="0">
            <a:spAutoFit/>
          </a:bodyPr>
          <a:lstStyle/>
          <a:p>
            <a:endParaRPr lang="en-US" sz="1600" dirty="0" smtClean="0">
              <a:solidFill>
                <a:schemeClr val="bg1"/>
              </a:solidFill>
            </a:endParaRPr>
          </a:p>
          <a:p>
            <a:pPr marL="285750" indent="-285750">
              <a:buFont typeface="Arial" panose="020B0604020202020204" pitchFamily="34" charset="0"/>
              <a:buChar char="•"/>
            </a:pPr>
            <a:r>
              <a:rPr lang="en-US" sz="1600" dirty="0" smtClean="0">
                <a:solidFill>
                  <a:schemeClr val="bg1"/>
                </a:solidFill>
              </a:rPr>
              <a:t>2010 study by the Airmid Health Group: Results?</a:t>
            </a:r>
          </a:p>
          <a:p>
            <a:r>
              <a:rPr lang="en-US" sz="1600" dirty="0">
                <a:solidFill>
                  <a:schemeClr val="bg1"/>
                </a:solidFill>
              </a:rPr>
              <a:t>After performing their tests, among the conclusions the researchers reached are the following:</a:t>
            </a:r>
          </a:p>
          <a:p>
            <a:pPr marL="285750" lvl="0" indent="-285750">
              <a:buFont typeface="Arial" panose="020B0604020202020204" pitchFamily="34" charset="0"/>
              <a:buChar char="•"/>
            </a:pPr>
            <a:r>
              <a:rPr lang="en-US" sz="1600" dirty="0">
                <a:solidFill>
                  <a:schemeClr val="bg1"/>
                </a:solidFill>
              </a:rPr>
              <a:t>Different floor coverings have a significant impact on airborne particle concentration (which can potentially cause allergic reactions).</a:t>
            </a:r>
          </a:p>
          <a:p>
            <a:pPr marL="285750" lvl="0" indent="-285750">
              <a:buFont typeface="Arial" panose="020B0604020202020204" pitchFamily="34" charset="0"/>
              <a:buChar char="•"/>
            </a:pPr>
            <a:r>
              <a:rPr lang="en-US" sz="1600" dirty="0">
                <a:solidFill>
                  <a:schemeClr val="bg1"/>
                </a:solidFill>
              </a:rPr>
              <a:t>In general, airborne particle concentrations were lower with carpet as opposed to the hard-surface floor.</a:t>
            </a:r>
          </a:p>
          <a:p>
            <a:pPr marL="285750" lvl="0" indent="-285750">
              <a:buFont typeface="Arial" panose="020B0604020202020204" pitchFamily="34" charset="0"/>
              <a:buChar char="•"/>
            </a:pPr>
            <a:r>
              <a:rPr lang="en-US" sz="1600" dirty="0">
                <a:solidFill>
                  <a:schemeClr val="bg1"/>
                </a:solidFill>
              </a:rPr>
              <a:t>The pile height of the carpet and carpet fiber composition influenced the particulate retention capacity of the carpets.</a:t>
            </a:r>
          </a:p>
          <a:p>
            <a:pPr marL="285750" lvl="0" indent="-285750">
              <a:buFont typeface="Arial" panose="020B0604020202020204" pitchFamily="34" charset="0"/>
              <a:buChar char="•"/>
            </a:pPr>
            <a:r>
              <a:rPr lang="en-US" sz="1600" dirty="0">
                <a:solidFill>
                  <a:schemeClr val="bg1"/>
                </a:solidFill>
              </a:rPr>
              <a:t>Carpet made of 100 percent nylon medium pile height broadloom consistently performed best in terms of low levels of airborne allergens.</a:t>
            </a:r>
          </a:p>
          <a:p>
            <a:r>
              <a:rPr lang="en-US" sz="1600" dirty="0">
                <a:solidFill>
                  <a:schemeClr val="bg1"/>
                </a:solidFill>
              </a:rPr>
              <a:t>The results tell us that the carpets, especially 100 percent nylon carpets which are a common type, acted as a reservoir, capturing and trapping allergens and reducing airborne allergen levels overall in the rooms when compared to the hard-surface floor. In other words, the carpets would help </a:t>
            </a:r>
            <a:r>
              <a:rPr lang="en-US" sz="1600" i="1" dirty="0">
                <a:solidFill>
                  <a:schemeClr val="bg1"/>
                </a:solidFill>
              </a:rPr>
              <a:t>reduce</a:t>
            </a:r>
            <a:r>
              <a:rPr lang="en-US" sz="1600" dirty="0">
                <a:solidFill>
                  <a:schemeClr val="bg1"/>
                </a:solidFill>
              </a:rPr>
              <a:t> allergic reactions, not cause them.</a:t>
            </a:r>
          </a:p>
          <a:p>
            <a:pPr marL="285750" indent="-285750">
              <a:buFont typeface="Arial" panose="020B0604020202020204" pitchFamily="34" charset="0"/>
              <a:buChar char="•"/>
            </a:pPr>
            <a:endParaRPr lang="en-US" sz="1600" dirty="0" smtClean="0">
              <a:solidFill>
                <a:schemeClr val="bg1"/>
              </a:solidFill>
            </a:endParaRPr>
          </a:p>
          <a:p>
            <a:pPr marL="742950" lvl="1" indent="-285750">
              <a:buFont typeface="Arial" panose="020B0604020202020204" pitchFamily="34" charset="0"/>
              <a:buChar char="•"/>
            </a:pPr>
            <a:endParaRPr lang="en-US" sz="1600" dirty="0">
              <a:solidFill>
                <a:schemeClr val="bg1"/>
              </a:solidFill>
            </a:endParaRPr>
          </a:p>
          <a:p>
            <a:pPr marL="742950" lvl="1" indent="-285750">
              <a:buFont typeface="Arial" panose="020B0604020202020204" pitchFamily="34" charset="0"/>
              <a:buChar char="•"/>
            </a:pPr>
            <a:endParaRPr lang="en-US" sz="1600" dirty="0">
              <a:solidFill>
                <a:schemeClr val="bg1"/>
              </a:solidFill>
            </a:endParaRPr>
          </a:p>
        </p:txBody>
      </p:sp>
    </p:spTree>
    <p:extLst>
      <p:ext uri="{BB962C8B-B14F-4D97-AF65-F5344CB8AC3E}">
        <p14:creationId xmlns:p14="http://schemas.microsoft.com/office/powerpoint/2010/main" val="1874864772"/>
      </p:ext>
    </p:extLst>
  </p:cSld>
  <p:clrMapOvr>
    <a:masterClrMapping/>
  </p:clrMapOvr>
  <p:transition spd="slow" advTm="6819">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3074" name="Picture 2" descr="Image result for But wait there's more">
            <a:hlinkClick r:id="rId8"/>
          </p:cNvPr>
          <p:cNvPicPr>
            <a:picLocks noChangeAspect="1" noChangeArrowheads="1"/>
          </p:cNvPicPr>
          <p:nvPr/>
        </p:nvPicPr>
        <p:blipFill>
          <a:blip r:embed="rId9" cstate="email">
            <a:extLst>
              <a:ext uri="{BEBA8EAE-BF5A-486C-A8C5-ECC9F3942E4B}">
                <a14:imgProps xmlns:a14="http://schemas.microsoft.com/office/drawing/2010/main">
                  <a14:imgLayer r:embed="rId10">
                    <a14:imgEffect>
                      <a14:backgroundRemoval t="0" b="100000" l="0" r="100000">
                        <a14:foregroundMark x1="9714" y1="19619" x2="9714" y2="19619"/>
                        <a14:foregroundMark x1="8381" y1="23810" x2="8381" y2="23810"/>
                        <a14:foregroundMark x1="13524" y1="21524" x2="13524" y2="21524"/>
                        <a14:foregroundMark x1="26476" y1="21714" x2="26476" y2="21714"/>
                        <a14:foregroundMark x1="29714" y1="41905" x2="29714" y2="41905"/>
                        <a14:foregroundMark x1="30857" y1="37524" x2="30857" y2="37524"/>
                        <a14:foregroundMark x1="25143" y1="43810" x2="25143" y2="43810"/>
                        <a14:foregroundMark x1="14095" y1="46476" x2="14095" y2="46476"/>
                        <a14:foregroundMark x1="40762" y1="39810" x2="40762" y2="39810"/>
                        <a14:foregroundMark x1="57143" y1="42857" x2="57143" y2="42857"/>
                        <a14:foregroundMark x1="63619" y1="40571" x2="63619" y2="40571"/>
                        <a14:foregroundMark x1="68000" y1="40190" x2="68000" y2="40190"/>
                        <a14:foregroundMark x1="69143" y1="33524" x2="69143" y2="33524"/>
                        <a14:foregroundMark x1="74476" y1="36190" x2="74476" y2="36190"/>
                        <a14:foregroundMark x1="80000" y1="41714" x2="80000" y2="41714"/>
                        <a14:foregroundMark x1="82857" y1="42095" x2="82857" y2="42095"/>
                        <a14:foregroundMark x1="88952" y1="41333" x2="88952" y2="41333"/>
                        <a14:foregroundMark x1="8381" y1="61714" x2="8381" y2="61714"/>
                        <a14:foregroundMark x1="7810" y1="58857" x2="7810" y2="58857"/>
                        <a14:foregroundMark x1="10476" y1="57333" x2="10476" y2="57333"/>
                        <a14:foregroundMark x1="5143" y1="57333" x2="5143" y2="57333"/>
                        <a14:foregroundMark x1="3619" y1="58095" x2="3619" y2="58095"/>
                        <a14:foregroundMark x1="8762" y1="63619" x2="8762" y2="63619"/>
                        <a14:foregroundMark x1="8571" y1="66476" x2="8571" y2="66476"/>
                        <a14:foregroundMark x1="17333" y1="56762" x2="17333" y2="56762"/>
                        <a14:foregroundMark x1="17143" y1="60571" x2="17143" y2="60571"/>
                        <a14:foregroundMark x1="17714" y1="63619" x2="17714" y2="63619"/>
                        <a14:foregroundMark x1="21524" y1="60762" x2="21524" y2="60762"/>
                        <a14:foregroundMark x1="25333" y1="61143" x2="25333" y2="61143"/>
                        <a14:foregroundMark x1="28000" y1="60571" x2="28000" y2="60571"/>
                        <a14:foregroundMark x1="35048" y1="58667" x2="35048" y2="58667"/>
                        <a14:foregroundMark x1="34857" y1="56952" x2="34857" y2="56952"/>
                        <a14:foregroundMark x1="35238" y1="54667" x2="35238" y2="54667"/>
                        <a14:foregroundMark x1="38857" y1="54286" x2="38857" y2="54286"/>
                        <a14:foregroundMark x1="38667" y1="60190" x2="38667" y2="60190"/>
                        <a14:foregroundMark x1="34095" y1="60381" x2="34095" y2="60381"/>
                        <a14:foregroundMark x1="34857" y1="63238" x2="34857" y2="63238"/>
                        <a14:foregroundMark x1="39048" y1="65905" x2="39048" y2="65905"/>
                        <a14:foregroundMark x1="50286" y1="60000" x2="50286" y2="60000"/>
                        <a14:foregroundMark x1="50095" y1="57524" x2="50095" y2="57524"/>
                        <a14:foregroundMark x1="49524" y1="55048" x2="49524" y2="55048"/>
                        <a14:foregroundMark x1="50476" y1="54095" x2="50476" y2="54095"/>
                        <a14:foregroundMark x1="52190" y1="53905" x2="52190" y2="53905"/>
                        <a14:foregroundMark x1="54857" y1="53333" x2="54857" y2="53333"/>
                        <a14:foregroundMark x1="57714" y1="53143" x2="57714" y2="53143"/>
                        <a14:foregroundMark x1="66095" y1="54095" x2="66095" y2="54095"/>
                        <a14:foregroundMark x1="65333" y1="51810" x2="65333" y2="51810"/>
                        <a14:foregroundMark x1="68762" y1="51810" x2="68762" y2="51810"/>
                        <a14:foregroundMark x1="72000" y1="51810" x2="72000" y2="51810"/>
                        <a14:foregroundMark x1="65714" y1="55810" x2="65714" y2="55810"/>
                        <a14:foregroundMark x1="66476" y1="57524" x2="66476" y2="57524"/>
                        <a14:foregroundMark x1="66095" y1="62857" x2="66095" y2="62857"/>
                        <a14:foregroundMark x1="73143" y1="62857" x2="73143" y2="62857"/>
                        <a14:foregroundMark x1="80000" y1="50667" x2="80000" y2="50667"/>
                        <a14:foregroundMark x1="80762" y1="54476" x2="80762" y2="54476"/>
                        <a14:foregroundMark x1="95429" y1="50095" x2="95429" y2="50095"/>
                        <a14:foregroundMark x1="89143" y1="50286" x2="89143" y2="50286"/>
                        <a14:foregroundMark x1="85714" y1="52762" x2="85714" y2="52762"/>
                        <a14:foregroundMark x1="87810" y1="54857" x2="87810" y2="54857"/>
                        <a14:foregroundMark x1="90286" y1="55048" x2="90286" y2="55048"/>
                        <a14:foregroundMark x1="91619" y1="54857" x2="91619" y2="54857"/>
                        <a14:foregroundMark x1="93905" y1="55619" x2="93905" y2="55619"/>
                        <a14:foregroundMark x1="95810" y1="56571" x2="95810" y2="56571"/>
                        <a14:foregroundMark x1="96571" y1="58667" x2="96571" y2="58667"/>
                        <a14:foregroundMark x1="11429" y1="89143" x2="11429" y2="89143"/>
                        <a14:foregroundMark x1="11619" y1="84952" x2="11619" y2="84952"/>
                        <a14:foregroundMark x1="10286" y1="80952" x2="10286" y2="80952"/>
                        <a14:foregroundMark x1="10286" y1="79238" x2="10286" y2="79238"/>
                        <a14:foregroundMark x1="15429" y1="81524" x2="15429" y2="81524"/>
                        <a14:foregroundMark x1="17143" y1="84381" x2="17143" y2="84381"/>
                        <a14:foregroundMark x1="34095" y1="82095" x2="34095" y2="82095"/>
                        <a14:foregroundMark x1="33714" y1="76762" x2="33714" y2="76762"/>
                        <a14:foregroundMark x1="25905" y1="80381" x2="25905" y2="80381"/>
                        <a14:foregroundMark x1="36381" y1="75238" x2="36381" y2="75238"/>
                        <a14:foregroundMark x1="53143" y1="77905" x2="53143" y2="77905"/>
                        <a14:foregroundMark x1="53333" y1="74857" x2="53333" y2="74857"/>
                        <a14:foregroundMark x1="72571" y1="71619" x2="72571" y2="71619"/>
                        <a14:foregroundMark x1="72571" y1="75048" x2="72571" y2="75048"/>
                        <a14:foregroundMark x1="72571" y1="78286" x2="72571" y2="78286"/>
                        <a14:foregroundMark x1="91619" y1="71238" x2="91619" y2="71238"/>
                        <a14:foregroundMark x1="91810" y1="69905" x2="91810" y2="69905"/>
                        <a14:foregroundMark x1="91810" y1="81524" x2="91810" y2="81524"/>
                        <a14:backgroundMark x1="10667" y1="40000" x2="10667" y2="40000"/>
                        <a14:backgroundMark x1="60381" y1="40571" x2="60381" y2="40571"/>
                      </a14:backgroundRemoval>
                    </a14:imgEffect>
                  </a14:imgLayer>
                </a14:imgProps>
              </a:ext>
              <a:ext uri="{28A0092B-C50C-407E-A947-70E740481C1C}">
                <a14:useLocalDpi xmlns:a14="http://schemas.microsoft.com/office/drawing/2010/main"/>
              </a:ext>
            </a:extLst>
          </a:blip>
          <a:srcRect/>
          <a:stretch>
            <a:fillRect/>
          </a:stretch>
        </p:blipFill>
        <p:spPr bwMode="auto">
          <a:xfrm>
            <a:off x="1219200" y="1065170"/>
            <a:ext cx="3962400"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821363"/>
      </p:ext>
    </p:extLst>
  </p:cSld>
  <p:clrMapOvr>
    <a:masterClrMapping/>
  </p:clrMapOvr>
  <p:transition spd="slow" advTm="6819">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2" name="TextBox 1"/>
          <p:cNvSpPr txBox="1"/>
          <p:nvPr/>
        </p:nvSpPr>
        <p:spPr>
          <a:xfrm>
            <a:off x="107835" y="1080488"/>
            <a:ext cx="8731365" cy="369331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While the researchers concluded that carpets do help protect health overall, they added that in order for carpets to continue doing this, they must be properly maintained. </a:t>
            </a:r>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As </a:t>
            </a:r>
            <a:r>
              <a:rPr lang="en-US" dirty="0">
                <a:solidFill>
                  <a:schemeClr val="bg1"/>
                </a:solidFill>
              </a:rPr>
              <a:t>to the use of steam or water-based cleaning systems, the researchers suggest carpet extraction—and more specifically hot-water carpet extraction—is necessary to thoroughly clean carpets and remove deeply embedded soils and contaminants, helping to prevent them from becoming airborne.  According to the researchers, “results show that the proprietary hot water extraction cleaning process was highly effective in reducing allergen levels in carpets and soft furnishings. Surface levels of dust mite allergens on carpets, for example, were reduced by 91 percent, of cat allergen by 95 percent, and of dog allergen by 97 percent. The cleaning process also resulted in a marked reduction in airborne cat allergen exposure. The process also effectively reduced exposure to airborne mold.” </a:t>
            </a:r>
          </a:p>
          <a:p>
            <a:endParaRPr lang="en-US" dirty="0">
              <a:solidFill>
                <a:schemeClr val="bg1"/>
              </a:solidFill>
            </a:endParaRPr>
          </a:p>
        </p:txBody>
      </p:sp>
    </p:spTree>
    <p:extLst>
      <p:ext uri="{BB962C8B-B14F-4D97-AF65-F5344CB8AC3E}">
        <p14:creationId xmlns:p14="http://schemas.microsoft.com/office/powerpoint/2010/main" val="1019162782"/>
      </p:ext>
    </p:extLst>
  </p:cSld>
  <p:clrMapOvr>
    <a:masterClrMapping/>
  </p:clrMapOvr>
  <p:transition spd="slow" advTm="6819">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a:t>
            </a:r>
            <a:endParaRPr lang="en-US" i="1" dirty="0">
              <a:solidFill>
                <a:srgbClr val="FFFF00"/>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grpSp>
        <p:nvGrpSpPr>
          <p:cNvPr id="16" name="Group 15"/>
          <p:cNvGrpSpPr/>
          <p:nvPr/>
        </p:nvGrpSpPr>
        <p:grpSpPr>
          <a:xfrm>
            <a:off x="609599" y="1219200"/>
            <a:ext cx="7466057" cy="3208750"/>
            <a:chOff x="0" y="1714699"/>
            <a:chExt cx="3962400" cy="1702954"/>
          </a:xfrm>
        </p:grpSpPr>
        <p:pic>
          <p:nvPicPr>
            <p:cNvPr id="17" name="Picture 7" descr="G:\Marketing\HydraMaster\Artwork\product photos\machines\HydraMaster\HM_MachineLineup_2017+toolsSm.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G:\Marketing\HydraMaster\Artwork\product photos\HM Restoration and Portables\HM-PortablesCollage.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G:\Marketing\HydraMaster\Artwork\product photos\HM Restoration and Portables\HM-RestorationCollage.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G:\Marketing\HydraMaster\Artwork\product photos\HM Restoration and Portables\ChemicalCollage_2015_SM.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12329701"/>
      </p:ext>
    </p:extLst>
  </p:cSld>
  <p:clrMapOvr>
    <a:masterClrMapping/>
  </p:clrMapOvr>
  <p:transition spd="slow" advTm="6819">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grpSp>
        <p:nvGrpSpPr>
          <p:cNvPr id="6" name="Group 5"/>
          <p:cNvGrpSpPr/>
          <p:nvPr/>
        </p:nvGrpSpPr>
        <p:grpSpPr>
          <a:xfrm>
            <a:off x="0" y="926600"/>
            <a:ext cx="4320660" cy="4679086"/>
            <a:chOff x="0" y="926600"/>
            <a:chExt cx="4320660" cy="4679086"/>
          </a:xfrm>
        </p:grpSpPr>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pic>
          <p:nvPicPr>
            <p:cNvPr id="2" name="Picture 1"/>
            <p:cNvPicPr>
              <a:picLocks noChangeAspect="1"/>
            </p:cNvPicPr>
            <p:nvPr/>
          </p:nvPicPr>
          <p:blipFill rotWithShape="1">
            <a:blip r:embed="rId8" cstate="email">
              <a:extLst>
                <a:ext uri="{BEBA8EAE-BF5A-486C-A8C5-ECC9F3942E4B}">
                  <a14:imgProps xmlns:a14="http://schemas.microsoft.com/office/drawing/2010/main">
                    <a14:imgLayer r:embed="rId9">
                      <a14:imgEffect>
                        <a14:backgroundRemoval t="138" b="100000" l="0" r="100000">
                          <a14:foregroundMark x1="75051" y1="77135" x2="75051" y2="77135"/>
                          <a14:foregroundMark x1="69777" y1="72452" x2="69777" y2="72452"/>
                          <a14:foregroundMark x1="63895" y1="67769" x2="63895" y2="67769"/>
                          <a14:foregroundMark x1="62272" y1="64463" x2="62272" y2="64463"/>
                          <a14:foregroundMark x1="59026" y1="67355" x2="59026" y2="67355"/>
                          <a14:foregroundMark x1="59432" y1="62948" x2="59432" y2="62948"/>
                          <a14:foregroundMark x1="62272" y1="61019" x2="62272" y2="61019"/>
                          <a14:foregroundMark x1="59635" y1="74518" x2="59635" y2="74518"/>
                          <a14:foregroundMark x1="64909" y1="73003" x2="64909" y2="73003"/>
                          <a14:foregroundMark x1="63489" y1="82920" x2="63489" y2="82920"/>
                          <a14:foregroundMark x1="40568" y1="84848" x2="40568" y2="84848"/>
                          <a14:foregroundMark x1="42596" y1="84986" x2="42596" y2="84986"/>
                          <a14:foregroundMark x1="38337" y1="83747" x2="38337" y2="83747"/>
                          <a14:foregroundMark x1="35903" y1="82369" x2="35903" y2="82369"/>
                          <a14:foregroundMark x1="25963" y1="82369" x2="25963" y2="82369"/>
                          <a14:foregroundMark x1="56592" y1="84848" x2="56592" y2="84848"/>
                        </a14:backgroundRemoval>
                      </a14:imgEffect>
                    </a14:imgLayer>
                  </a14:imgProps>
                </a:ext>
                <a:ext uri="{28A0092B-C50C-407E-A947-70E740481C1C}">
                  <a14:useLocalDpi xmlns:a14="http://schemas.microsoft.com/office/drawing/2010/main"/>
                </a:ext>
              </a:extLst>
            </a:blip>
            <a:srcRect/>
            <a:stretch/>
          </p:blipFill>
          <p:spPr>
            <a:xfrm>
              <a:off x="1296443" y="926600"/>
              <a:ext cx="3024217" cy="4447958"/>
            </a:xfrm>
            <a:prstGeom prst="rect">
              <a:avLst/>
            </a:prstGeom>
          </p:spPr>
        </p:pic>
        <p:sp>
          <p:nvSpPr>
            <p:cNvPr id="4" name="TextBox 3"/>
            <p:cNvSpPr txBox="1"/>
            <p:nvPr/>
          </p:nvSpPr>
          <p:spPr>
            <a:xfrm>
              <a:off x="1524000" y="1478340"/>
              <a:ext cx="2438400" cy="1569660"/>
            </a:xfrm>
            <a:prstGeom prst="rect">
              <a:avLst/>
            </a:prstGeom>
            <a:noFill/>
          </p:spPr>
          <p:txBody>
            <a:bodyPr wrap="square" rtlCol="0">
              <a:spAutoFit/>
            </a:bodyPr>
            <a:lstStyle/>
            <a:p>
              <a:r>
                <a:rPr lang="en-US" sz="2400" b="1" dirty="0">
                  <a:solidFill>
                    <a:schemeClr val="bg1"/>
                  </a:solidFill>
                  <a:latin typeface="FangSong" panose="02010609060101010101" pitchFamily="49" charset="-122"/>
                  <a:ea typeface="FangSong" panose="02010609060101010101" pitchFamily="49" charset="-122"/>
                </a:rPr>
                <a:t>No residue, </a:t>
              </a:r>
              <a:endParaRPr lang="en-US" sz="2400" b="1" dirty="0" smtClean="0">
                <a:solidFill>
                  <a:schemeClr val="bg1"/>
                </a:solidFill>
                <a:latin typeface="FangSong" panose="02010609060101010101" pitchFamily="49" charset="-122"/>
                <a:ea typeface="FangSong" panose="02010609060101010101" pitchFamily="49" charset="-122"/>
              </a:endParaRPr>
            </a:p>
            <a:p>
              <a:r>
                <a:rPr lang="en-US" sz="2400" b="1" dirty="0">
                  <a:solidFill>
                    <a:schemeClr val="bg1"/>
                  </a:solidFill>
                  <a:latin typeface="FangSong" panose="02010609060101010101" pitchFamily="49" charset="-122"/>
                  <a:ea typeface="FangSong" panose="02010609060101010101" pitchFamily="49" charset="-122"/>
                </a:rPr>
                <a:t>L</a:t>
              </a:r>
              <a:r>
                <a:rPr lang="en-US" sz="2400" b="1" dirty="0" smtClean="0">
                  <a:solidFill>
                    <a:schemeClr val="bg1"/>
                  </a:solidFill>
                  <a:latin typeface="FangSong" panose="02010609060101010101" pitchFamily="49" charset="-122"/>
                  <a:ea typeface="FangSong" panose="02010609060101010101" pitchFamily="49" charset="-122"/>
                </a:rPr>
                <a:t>ow </a:t>
              </a:r>
              <a:r>
                <a:rPr lang="en-US" sz="2400" b="1" dirty="0">
                  <a:solidFill>
                    <a:schemeClr val="bg1"/>
                  </a:solidFill>
                  <a:latin typeface="FangSong" panose="02010609060101010101" pitchFamily="49" charset="-122"/>
                  <a:ea typeface="FangSong" panose="02010609060101010101" pitchFamily="49" charset="-122"/>
                </a:rPr>
                <a:t>residue, </a:t>
              </a:r>
              <a:endParaRPr lang="en-US" sz="2400" b="1" dirty="0" smtClean="0">
                <a:solidFill>
                  <a:schemeClr val="bg1"/>
                </a:solidFill>
                <a:latin typeface="FangSong" panose="02010609060101010101" pitchFamily="49" charset="-122"/>
                <a:ea typeface="FangSong" panose="02010609060101010101" pitchFamily="49" charset="-122"/>
              </a:endParaRPr>
            </a:p>
            <a:p>
              <a:r>
                <a:rPr lang="en-US" sz="2400" b="1" dirty="0">
                  <a:solidFill>
                    <a:schemeClr val="bg1"/>
                  </a:solidFill>
                  <a:latin typeface="FangSong" panose="02010609060101010101" pitchFamily="49" charset="-122"/>
                  <a:ea typeface="FangSong" panose="02010609060101010101" pitchFamily="49" charset="-122"/>
                </a:rPr>
                <a:t>G</a:t>
              </a:r>
              <a:r>
                <a:rPr lang="en-US" sz="2400" b="1" dirty="0" smtClean="0">
                  <a:solidFill>
                    <a:schemeClr val="bg1"/>
                  </a:solidFill>
                  <a:latin typeface="FangSong" panose="02010609060101010101" pitchFamily="49" charset="-122"/>
                  <a:ea typeface="FangSong" panose="02010609060101010101" pitchFamily="49" charset="-122"/>
                </a:rPr>
                <a:t>ood </a:t>
              </a:r>
              <a:r>
                <a:rPr lang="en-US" sz="2400" b="1" dirty="0">
                  <a:solidFill>
                    <a:schemeClr val="bg1"/>
                  </a:solidFill>
                  <a:latin typeface="FangSong" panose="02010609060101010101" pitchFamily="49" charset="-122"/>
                  <a:ea typeface="FangSong" panose="02010609060101010101" pitchFamily="49" charset="-122"/>
                </a:rPr>
                <a:t>residue, </a:t>
              </a:r>
              <a:endParaRPr lang="en-US" sz="2400" b="1" dirty="0" smtClean="0">
                <a:solidFill>
                  <a:schemeClr val="bg1"/>
                </a:solidFill>
                <a:latin typeface="FangSong" panose="02010609060101010101" pitchFamily="49" charset="-122"/>
                <a:ea typeface="FangSong" panose="02010609060101010101" pitchFamily="49" charset="-122"/>
              </a:endParaRPr>
            </a:p>
            <a:p>
              <a:r>
                <a:rPr lang="en-US" sz="2400" b="1" dirty="0">
                  <a:solidFill>
                    <a:schemeClr val="bg1"/>
                  </a:solidFill>
                  <a:latin typeface="FangSong" panose="02010609060101010101" pitchFamily="49" charset="-122"/>
                  <a:ea typeface="FangSong" panose="02010609060101010101" pitchFamily="49" charset="-122"/>
                </a:rPr>
                <a:t>B</a:t>
              </a:r>
              <a:r>
                <a:rPr lang="en-US" sz="2400" b="1" dirty="0" smtClean="0">
                  <a:solidFill>
                    <a:schemeClr val="bg1"/>
                  </a:solidFill>
                  <a:latin typeface="FangSong" panose="02010609060101010101" pitchFamily="49" charset="-122"/>
                  <a:ea typeface="FangSong" panose="02010609060101010101" pitchFamily="49" charset="-122"/>
                </a:rPr>
                <a:t>ad residue.</a:t>
              </a:r>
              <a:endParaRPr lang="en-US" sz="2400" b="1" dirty="0">
                <a:latin typeface="FangSong" panose="02010609060101010101" pitchFamily="49" charset="-122"/>
                <a:ea typeface="FangSong" panose="02010609060101010101" pitchFamily="49" charset="-122"/>
              </a:endParaRPr>
            </a:p>
          </p:txBody>
        </p:sp>
      </p:grpSp>
    </p:spTree>
    <p:extLst>
      <p:ext uri="{BB962C8B-B14F-4D97-AF65-F5344CB8AC3E}">
        <p14:creationId xmlns:p14="http://schemas.microsoft.com/office/powerpoint/2010/main" val="1168966232"/>
      </p:ext>
    </p:extLst>
  </p:cSld>
  <p:clrMapOvr>
    <a:masterClrMapping/>
  </p:clrMapOvr>
  <p:transition spd="slow" advTm="6819">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1066800"/>
            <a:ext cx="8153400" cy="1569660"/>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Soil is anything foreign to the construction of the carpet – there is no such thing as a completely residue free carpet –anytime</a:t>
            </a:r>
          </a:p>
        </p:txBody>
      </p:sp>
    </p:spTree>
    <p:extLst>
      <p:ext uri="{BB962C8B-B14F-4D97-AF65-F5344CB8AC3E}">
        <p14:creationId xmlns:p14="http://schemas.microsoft.com/office/powerpoint/2010/main" val="1953772309"/>
      </p:ext>
    </p:extLst>
  </p:cSld>
  <p:clrMapOvr>
    <a:masterClrMapping/>
  </p:clrMapOvr>
  <p:transition spd="slow" advTm="6819">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76200" y="914400"/>
            <a:ext cx="8153400" cy="3046988"/>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Let’s find common ground on just exactly what is bad residue?</a:t>
            </a:r>
          </a:p>
          <a:p>
            <a:pPr marL="742950" lvl="1" indent="-285750">
              <a:buFont typeface="Arial" panose="020B0604020202020204" pitchFamily="34" charset="0"/>
              <a:buChar char="•"/>
            </a:pPr>
            <a:r>
              <a:rPr lang="en-US" sz="2400" dirty="0" smtClean="0">
                <a:solidFill>
                  <a:schemeClr val="bg1"/>
                </a:solidFill>
              </a:rPr>
              <a:t>The more soil extracted and removed – the better.</a:t>
            </a:r>
          </a:p>
          <a:p>
            <a:pPr marL="742950" lvl="1" indent="-285750">
              <a:buFont typeface="Arial" panose="020B0604020202020204" pitchFamily="34" charset="0"/>
              <a:buChar char="•"/>
            </a:pPr>
            <a:r>
              <a:rPr lang="en-US" sz="2400" dirty="0" smtClean="0">
                <a:solidFill>
                  <a:schemeClr val="bg1"/>
                </a:solidFill>
              </a:rPr>
              <a:t>Chemical residue that physically abrades carpet fiber or chemically attacks the fiber or the backing is bad.</a:t>
            </a:r>
          </a:p>
          <a:p>
            <a:pPr marL="742950" lvl="1" indent="-285750">
              <a:buFont typeface="Arial" panose="020B0604020202020204" pitchFamily="34" charset="0"/>
              <a:buChar char="•"/>
            </a:pPr>
            <a:r>
              <a:rPr lang="en-US" sz="2400" dirty="0" smtClean="0">
                <a:solidFill>
                  <a:schemeClr val="bg1"/>
                </a:solidFill>
              </a:rPr>
              <a:t>Residue left behind that is sticky and can cause rapid re-soiling is bad</a:t>
            </a:r>
          </a:p>
          <a:p>
            <a:pPr marL="742950" lvl="1" indent="-285750">
              <a:buFont typeface="Arial" panose="020B0604020202020204" pitchFamily="34" charset="0"/>
              <a:buChar char="•"/>
            </a:pPr>
            <a:r>
              <a:rPr lang="en-US" sz="2400" dirty="0" smtClean="0">
                <a:solidFill>
                  <a:schemeClr val="bg1"/>
                </a:solidFill>
              </a:rPr>
              <a:t>Residue that could encourage biological growth is bad</a:t>
            </a:r>
          </a:p>
        </p:txBody>
      </p:sp>
    </p:spTree>
    <p:extLst>
      <p:ext uri="{BB962C8B-B14F-4D97-AF65-F5344CB8AC3E}">
        <p14:creationId xmlns:p14="http://schemas.microsoft.com/office/powerpoint/2010/main" val="4210234339"/>
      </p:ext>
    </p:extLst>
  </p:cSld>
  <p:clrMapOvr>
    <a:masterClrMapping/>
  </p:clrMapOvr>
  <p:transition spd="slow" advTm="6819">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685800"/>
            <a:ext cx="8153400" cy="4893647"/>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So we are left with two choices – which is better?</a:t>
            </a:r>
          </a:p>
          <a:p>
            <a:pPr marL="742950" lvl="1" indent="-285750">
              <a:buFont typeface="Arial" panose="020B0604020202020204" pitchFamily="34" charset="0"/>
              <a:buChar char="•"/>
            </a:pPr>
            <a:r>
              <a:rPr lang="en-US" sz="2400" dirty="0" smtClean="0">
                <a:solidFill>
                  <a:schemeClr val="bg1"/>
                </a:solidFill>
              </a:rPr>
              <a:t>Good residue left behind after the carpet cleaning is completed (for example – anti-resoiling polymers)</a:t>
            </a:r>
          </a:p>
          <a:p>
            <a:pPr marL="742950" lvl="1" indent="-285750">
              <a:buFont typeface="Arial" panose="020B0604020202020204" pitchFamily="34" charset="0"/>
              <a:buChar char="•"/>
            </a:pPr>
            <a:r>
              <a:rPr lang="en-US" sz="2400" dirty="0" smtClean="0">
                <a:solidFill>
                  <a:schemeClr val="bg1"/>
                </a:solidFill>
              </a:rPr>
              <a:t>OR</a:t>
            </a:r>
          </a:p>
          <a:p>
            <a:pPr marL="742950" lvl="1" indent="-285750">
              <a:buFont typeface="Arial" panose="020B0604020202020204" pitchFamily="34" charset="0"/>
              <a:buChar char="•"/>
            </a:pPr>
            <a:r>
              <a:rPr lang="en-US" sz="2400" dirty="0" smtClean="0">
                <a:solidFill>
                  <a:schemeClr val="bg1"/>
                </a:solidFill>
              </a:rPr>
              <a:t>Leaving behind the least amount of total residue</a:t>
            </a:r>
          </a:p>
          <a:p>
            <a:pPr marL="285750" indent="-285750">
              <a:buFont typeface="Arial" panose="020B0604020202020204" pitchFamily="34" charset="0"/>
              <a:buChar char="•"/>
            </a:pPr>
            <a:r>
              <a:rPr lang="en-US" sz="2400" dirty="0" smtClean="0">
                <a:solidFill>
                  <a:schemeClr val="bg1"/>
                </a:solidFill>
              </a:rPr>
              <a:t>It depends upon when you got into the industry and who trained you</a:t>
            </a:r>
            <a:endParaRPr lang="en-US" sz="2400" dirty="0">
              <a:solidFill>
                <a:schemeClr val="bg1"/>
              </a:solidFill>
            </a:endParaRPr>
          </a:p>
          <a:p>
            <a:pPr marL="742950" lvl="1" indent="-285750">
              <a:buFont typeface="Arial" panose="020B0604020202020204" pitchFamily="34" charset="0"/>
              <a:buChar char="•"/>
            </a:pPr>
            <a:r>
              <a:rPr lang="en-US" sz="2400" dirty="0" smtClean="0">
                <a:solidFill>
                  <a:schemeClr val="bg1"/>
                </a:solidFill>
              </a:rPr>
              <a:t>Indoor environmental quality –                                   scientific studies of the 90’s and 2000’s</a:t>
            </a:r>
            <a:endParaRPr lang="en-US" sz="2400" dirty="0">
              <a:solidFill>
                <a:schemeClr val="bg1"/>
              </a:solidFill>
            </a:endParaRPr>
          </a:p>
          <a:p>
            <a:pPr marL="742950" lvl="1" indent="-285750">
              <a:buFont typeface="Arial" panose="020B0604020202020204" pitchFamily="34" charset="0"/>
              <a:buChar char="•"/>
            </a:pPr>
            <a:r>
              <a:rPr lang="en-US" sz="2400" dirty="0" smtClean="0">
                <a:solidFill>
                  <a:schemeClr val="bg1"/>
                </a:solidFill>
              </a:rPr>
              <a:t>OR</a:t>
            </a:r>
          </a:p>
          <a:p>
            <a:pPr marL="742950" lvl="1" indent="-285750">
              <a:buFont typeface="Arial" panose="020B0604020202020204" pitchFamily="34" charset="0"/>
              <a:buChar char="•"/>
            </a:pPr>
            <a:r>
              <a:rPr lang="en-US" sz="2400" dirty="0" smtClean="0">
                <a:solidFill>
                  <a:schemeClr val="bg1"/>
                </a:solidFill>
              </a:rPr>
              <a:t>Encapsulation and polymers</a:t>
            </a:r>
            <a:endParaRPr lang="en-US" sz="2400" dirty="0">
              <a:solidFill>
                <a:schemeClr val="bg1"/>
              </a:solidFill>
            </a:endParaRPr>
          </a:p>
          <a:p>
            <a:pPr lvl="1"/>
            <a:endParaRPr lang="en-US" sz="2400" dirty="0" smtClean="0">
              <a:solidFill>
                <a:schemeClr val="bg1"/>
              </a:solidFill>
            </a:endParaRPr>
          </a:p>
        </p:txBody>
      </p:sp>
    </p:spTree>
    <p:extLst>
      <p:ext uri="{BB962C8B-B14F-4D97-AF65-F5344CB8AC3E}">
        <p14:creationId xmlns:p14="http://schemas.microsoft.com/office/powerpoint/2010/main" val="3622481713"/>
      </p:ext>
    </p:extLst>
  </p:cSld>
  <p:clrMapOvr>
    <a:masterClrMapping/>
  </p:clrMapOvr>
  <p:transition spd="slow" advTm="6819">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685800"/>
            <a:ext cx="8153400" cy="4154984"/>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You can’t claim to be a low residue cleaner while simultaneously claiming you leave behind stuff in the carpet that helps the carpet stay cleaner longer – Can you?</a:t>
            </a:r>
          </a:p>
          <a:p>
            <a:pPr marL="742950" lvl="1" indent="-285750">
              <a:buFont typeface="Arial" panose="020B0604020202020204" pitchFamily="34" charset="0"/>
              <a:buChar char="•"/>
            </a:pPr>
            <a:r>
              <a:rPr lang="en-US" sz="2400" dirty="0" smtClean="0">
                <a:solidFill>
                  <a:schemeClr val="bg1"/>
                </a:solidFill>
              </a:rPr>
              <a:t>Do polymers break down into respirable particulates?</a:t>
            </a:r>
          </a:p>
          <a:p>
            <a:pPr marL="742950" lvl="1" indent="-285750">
              <a:buFont typeface="Arial" panose="020B0604020202020204" pitchFamily="34" charset="0"/>
              <a:buChar char="•"/>
            </a:pPr>
            <a:r>
              <a:rPr lang="en-US" sz="2400" dirty="0" smtClean="0">
                <a:solidFill>
                  <a:schemeClr val="bg1"/>
                </a:solidFill>
              </a:rPr>
              <a:t>Would residual anti-</a:t>
            </a:r>
            <a:r>
              <a:rPr lang="en-US" sz="2400" dirty="0" err="1" smtClean="0">
                <a:solidFill>
                  <a:schemeClr val="bg1"/>
                </a:solidFill>
              </a:rPr>
              <a:t>microbials</a:t>
            </a:r>
            <a:r>
              <a:rPr lang="en-US" sz="2400" dirty="0" smtClean="0">
                <a:solidFill>
                  <a:schemeClr val="bg1"/>
                </a:solidFill>
              </a:rPr>
              <a:t> left in carpet reduce allergens and bacteria and mold growth and …</a:t>
            </a:r>
          </a:p>
          <a:p>
            <a:pPr marL="285750" indent="-285750">
              <a:buFont typeface="Arial" panose="020B0604020202020204" pitchFamily="34" charset="0"/>
              <a:buChar char="•"/>
            </a:pPr>
            <a:endParaRPr lang="en-US" sz="2400" dirty="0">
              <a:solidFill>
                <a:schemeClr val="bg1"/>
              </a:solidFill>
            </a:endParaRPr>
          </a:p>
          <a:p>
            <a:pPr marL="285750" indent="-285750">
              <a:buFont typeface="Arial" panose="020B0604020202020204" pitchFamily="34" charset="0"/>
              <a:buChar char="•"/>
            </a:pPr>
            <a:r>
              <a:rPr lang="en-US" sz="2400" dirty="0" smtClean="0">
                <a:solidFill>
                  <a:schemeClr val="bg1"/>
                </a:solidFill>
              </a:rPr>
              <a:t>Physical extraction and removal of soil (all soil)</a:t>
            </a:r>
          </a:p>
          <a:p>
            <a:r>
              <a:rPr lang="en-US" sz="2400" dirty="0">
                <a:solidFill>
                  <a:schemeClr val="bg1"/>
                </a:solidFill>
              </a:rPr>
              <a:t> </a:t>
            </a:r>
            <a:r>
              <a:rPr lang="en-US" sz="2400" dirty="0" smtClean="0">
                <a:solidFill>
                  <a:schemeClr val="bg1"/>
                </a:solidFill>
              </a:rPr>
              <a:t>   makes for a healthier environment</a:t>
            </a:r>
            <a:endParaRPr lang="en-US" sz="2400" dirty="0">
              <a:solidFill>
                <a:schemeClr val="bg1"/>
              </a:solidFill>
            </a:endParaRPr>
          </a:p>
          <a:p>
            <a:pPr lvl="1"/>
            <a:endParaRPr lang="en-US" sz="2400" dirty="0" smtClean="0">
              <a:solidFill>
                <a:schemeClr val="bg1"/>
              </a:solidFill>
            </a:endParaRPr>
          </a:p>
        </p:txBody>
      </p:sp>
    </p:spTree>
    <p:extLst>
      <p:ext uri="{BB962C8B-B14F-4D97-AF65-F5344CB8AC3E}">
        <p14:creationId xmlns:p14="http://schemas.microsoft.com/office/powerpoint/2010/main" val="3415732793"/>
      </p:ext>
    </p:extLst>
  </p:cSld>
  <p:clrMapOvr>
    <a:masterClrMapping/>
  </p:clrMapOvr>
  <p:transition spd="slow" advTm="6819">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r>
              <a:rPr lang="en-US" sz="2800" dirty="0" smtClean="0">
                <a:solidFill>
                  <a:schemeClr val="bg1"/>
                </a:solidFill>
              </a:rPr>
              <a:t>?</a:t>
            </a:r>
          </a:p>
          <a:p>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16"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291750" y="3340940"/>
            <a:ext cx="1061050" cy="1824315"/>
          </a:xfrm>
          <a:prstGeom prst="rect">
            <a:avLst/>
          </a:prstGeom>
        </p:spPr>
      </p:pic>
      <p:pic>
        <p:nvPicPr>
          <p:cNvPr id="18" name="Picture 17"/>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32080" y="1511424"/>
            <a:ext cx="1152297" cy="1684449"/>
          </a:xfrm>
          <a:prstGeom prst="rect">
            <a:avLst/>
          </a:prstGeom>
        </p:spPr>
      </p:pic>
      <p:pic>
        <p:nvPicPr>
          <p:cNvPr id="20" name="Picture 1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371164" y="3340939"/>
            <a:ext cx="1019100" cy="1824315"/>
          </a:xfrm>
          <a:prstGeom prst="rect">
            <a:avLst/>
          </a:prstGeom>
        </p:spPr>
      </p:pic>
      <p:pic>
        <p:nvPicPr>
          <p:cNvPr id="21" name="Picture 2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253777" y="3340939"/>
            <a:ext cx="1037973" cy="1824315"/>
          </a:xfrm>
          <a:prstGeom prst="rect">
            <a:avLst/>
          </a:prstGeom>
        </p:spPr>
      </p:pic>
      <p:pic>
        <p:nvPicPr>
          <p:cNvPr id="22" name="Picture 2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326747" y="1503090"/>
            <a:ext cx="1190786" cy="1692784"/>
          </a:xfrm>
          <a:prstGeom prst="rect">
            <a:avLst/>
          </a:prstGeom>
        </p:spPr>
      </p:pic>
      <p:pic>
        <p:nvPicPr>
          <p:cNvPr id="24" name="Picture 23"/>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344808" y="3340939"/>
            <a:ext cx="961214" cy="1775491"/>
          </a:xfrm>
          <a:prstGeom prst="rect">
            <a:avLst/>
          </a:prstGeom>
        </p:spPr>
      </p:pic>
      <p:pic>
        <p:nvPicPr>
          <p:cNvPr id="25" name="Picture 24"/>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23922" y="3340940"/>
            <a:ext cx="1176960" cy="1824316"/>
          </a:xfrm>
          <a:prstGeom prst="rect">
            <a:avLst/>
          </a:prstGeom>
        </p:spPr>
      </p:pic>
      <p:pic>
        <p:nvPicPr>
          <p:cNvPr id="26" name="Picture 25"/>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339483" y="3340940"/>
            <a:ext cx="1031681" cy="1824314"/>
          </a:xfrm>
          <a:prstGeom prst="rect">
            <a:avLst/>
          </a:prstGeom>
        </p:spPr>
      </p:pic>
      <p:pic>
        <p:nvPicPr>
          <p:cNvPr id="27" name="Picture 26"/>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481952" y="1499099"/>
            <a:ext cx="1136274" cy="1696775"/>
          </a:xfrm>
          <a:prstGeom prst="rect">
            <a:avLst/>
          </a:prstGeom>
        </p:spPr>
      </p:pic>
      <p:pic>
        <p:nvPicPr>
          <p:cNvPr id="29" name="Picture 28"/>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2457358" y="1503090"/>
            <a:ext cx="1055664" cy="1710293"/>
          </a:xfrm>
          <a:prstGeom prst="rect">
            <a:avLst/>
          </a:prstGeom>
        </p:spPr>
      </p:pic>
      <p:sp>
        <p:nvSpPr>
          <p:cNvPr id="2" name="TextBox 1"/>
          <p:cNvSpPr txBox="1"/>
          <p:nvPr/>
        </p:nvSpPr>
        <p:spPr>
          <a:xfrm>
            <a:off x="4793784" y="1511424"/>
            <a:ext cx="1747401" cy="461665"/>
          </a:xfrm>
          <a:prstGeom prst="rect">
            <a:avLst/>
          </a:prstGeom>
          <a:noFill/>
        </p:spPr>
        <p:txBody>
          <a:bodyPr wrap="none" rtlCol="0">
            <a:spAutoFit/>
          </a:bodyPr>
          <a:lstStyle/>
          <a:p>
            <a:r>
              <a:rPr lang="en-US" sz="2400" dirty="0" smtClean="0">
                <a:solidFill>
                  <a:schemeClr val="bg1"/>
                </a:solidFill>
              </a:rPr>
              <a:t>Low Residue</a:t>
            </a:r>
            <a:endParaRPr lang="en-US" sz="2400" dirty="0">
              <a:solidFill>
                <a:schemeClr val="bg1"/>
              </a:solidFill>
            </a:endParaRPr>
          </a:p>
        </p:txBody>
      </p:sp>
      <p:sp>
        <p:nvSpPr>
          <p:cNvPr id="30" name="TextBox 29"/>
          <p:cNvSpPr txBox="1"/>
          <p:nvPr/>
        </p:nvSpPr>
        <p:spPr>
          <a:xfrm>
            <a:off x="6445816" y="3353543"/>
            <a:ext cx="1215654" cy="461665"/>
          </a:xfrm>
          <a:prstGeom prst="rect">
            <a:avLst/>
          </a:prstGeom>
          <a:noFill/>
        </p:spPr>
        <p:txBody>
          <a:bodyPr wrap="none" rtlCol="0">
            <a:spAutoFit/>
          </a:bodyPr>
          <a:lstStyle/>
          <a:p>
            <a:r>
              <a:rPr lang="en-US" sz="2400" dirty="0" smtClean="0">
                <a:solidFill>
                  <a:schemeClr val="bg1"/>
                </a:solidFill>
              </a:rPr>
              <a:t>Polymer</a:t>
            </a:r>
            <a:endParaRPr lang="en-US" sz="2400" dirty="0">
              <a:solidFill>
                <a:schemeClr val="bg1"/>
              </a:solidFill>
            </a:endParaRPr>
          </a:p>
        </p:txBody>
      </p:sp>
    </p:spTree>
    <p:extLst>
      <p:ext uri="{BB962C8B-B14F-4D97-AF65-F5344CB8AC3E}">
        <p14:creationId xmlns:p14="http://schemas.microsoft.com/office/powerpoint/2010/main" val="3864864939"/>
      </p:ext>
    </p:extLst>
  </p:cSld>
  <p:clrMapOvr>
    <a:masterClrMapping/>
  </p:clrMapOvr>
  <p:transition spd="slow" advTm="6819">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905000"/>
            <a:ext cx="8621885" cy="914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2" descr="G:\Marketing\HydraMaster\2015 Q2 Promotion\HassleFreeGraphic.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105400" y="990600"/>
            <a:ext cx="1752600" cy="609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705601" y="965910"/>
            <a:ext cx="982468"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563379" y="1270710"/>
            <a:ext cx="380999"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71351" y="205770"/>
            <a:ext cx="7968272" cy="1569660"/>
          </a:xfrm>
          <a:prstGeom prst="rect">
            <a:avLst/>
          </a:prstGeom>
          <a:noFill/>
        </p:spPr>
        <p:txBody>
          <a:bodyPr wrap="none" rtlCol="0">
            <a:spAutoFit/>
          </a:bodyPr>
          <a:lstStyle/>
          <a:p>
            <a:r>
              <a:rPr lang="en-US" sz="2400" u="sng" dirty="0" smtClean="0">
                <a:solidFill>
                  <a:schemeClr val="bg1"/>
                </a:solidFill>
              </a:rPr>
              <a:t>Download for today’s presentation</a:t>
            </a:r>
          </a:p>
          <a:p>
            <a:pPr marL="342900" indent="-342900">
              <a:buFont typeface="Arial" panose="020B0604020202020204" pitchFamily="34" charset="0"/>
              <a:buChar char="•"/>
            </a:pPr>
            <a:r>
              <a:rPr lang="en-US" sz="2400" dirty="0" err="1" smtClean="0">
                <a:solidFill>
                  <a:schemeClr val="bg1"/>
                </a:solidFill>
              </a:rPr>
              <a:t>Powerpoint</a:t>
            </a:r>
            <a:r>
              <a:rPr lang="en-US" sz="2400" dirty="0" smtClean="0">
                <a:solidFill>
                  <a:schemeClr val="bg1"/>
                </a:solidFill>
              </a:rPr>
              <a:t> presentation</a:t>
            </a:r>
          </a:p>
          <a:p>
            <a:pPr marL="342900" indent="-342900">
              <a:buFont typeface="Arial" panose="020B0604020202020204" pitchFamily="34" charset="0"/>
              <a:buChar char="•"/>
            </a:pPr>
            <a:r>
              <a:rPr lang="en-US" sz="2400" dirty="0" smtClean="0">
                <a:solidFill>
                  <a:schemeClr val="bg1"/>
                </a:solidFill>
              </a:rPr>
              <a:t>Links to support material for further investigation and study</a:t>
            </a:r>
          </a:p>
          <a:p>
            <a:pPr marL="342900" indent="-342900">
              <a:buFont typeface="Arial" panose="020B0604020202020204" pitchFamily="34" charset="0"/>
              <a:buChar char="•"/>
            </a:pPr>
            <a:r>
              <a:rPr lang="en-US" sz="2400" dirty="0" smtClean="0">
                <a:solidFill>
                  <a:schemeClr val="bg1"/>
                </a:solidFill>
              </a:rPr>
              <a:t>Product application assistance</a:t>
            </a:r>
            <a:endParaRPr lang="en-US" sz="2400" dirty="0">
              <a:solidFill>
                <a:schemeClr val="bg1"/>
              </a:solidFill>
            </a:endParaRPr>
          </a:p>
        </p:txBody>
      </p:sp>
      <p:sp>
        <p:nvSpPr>
          <p:cNvPr id="19" name="TextBox 18"/>
          <p:cNvSpPr txBox="1"/>
          <p:nvPr/>
        </p:nvSpPr>
        <p:spPr>
          <a:xfrm>
            <a:off x="228600" y="1981200"/>
            <a:ext cx="7618456" cy="2308324"/>
          </a:xfrm>
          <a:prstGeom prst="rect">
            <a:avLst/>
          </a:prstGeom>
          <a:noFill/>
        </p:spPr>
        <p:txBody>
          <a:bodyPr wrap="square" rtlCol="0">
            <a:spAutoFit/>
          </a:bodyPr>
          <a:lstStyle/>
          <a:p>
            <a:r>
              <a:rPr lang="en-US" sz="2400" dirty="0" smtClean="0"/>
              <a:t>Located at: </a:t>
            </a:r>
            <a:r>
              <a:rPr lang="en-US" sz="2400" u="sng" dirty="0">
                <a:solidFill>
                  <a:schemeClr val="bg1"/>
                </a:solidFill>
                <a:hlinkClick r:id="rId7"/>
              </a:rPr>
              <a:t>https://</a:t>
            </a:r>
            <a:r>
              <a:rPr lang="en-US" sz="2400" u="sng" dirty="0" smtClean="0">
                <a:solidFill>
                  <a:schemeClr val="bg1"/>
                </a:solidFill>
                <a:hlinkClick r:id="rId7"/>
              </a:rPr>
              <a:t>hydramaster.com/presentation-download</a:t>
            </a:r>
            <a:endParaRPr lang="en-US" sz="2400" u="sng" dirty="0" smtClean="0">
              <a:solidFill>
                <a:schemeClr val="bg1"/>
              </a:solidFill>
            </a:endParaRPr>
          </a:p>
          <a:p>
            <a:r>
              <a:rPr lang="en-US" sz="2400" u="sng" dirty="0" smtClean="0"/>
              <a:t>/</a:t>
            </a:r>
            <a:endParaRPr lang="en-US" sz="2400" dirty="0" smtClean="0">
              <a:solidFill>
                <a:schemeClr val="bg1"/>
              </a:solidFill>
            </a:endParaRPr>
          </a:p>
          <a:p>
            <a:endParaRPr lang="en-US" sz="2400" dirty="0">
              <a:solidFill>
                <a:schemeClr val="bg1"/>
              </a:solidFill>
            </a:endParaRPr>
          </a:p>
          <a:p>
            <a:r>
              <a:rPr lang="en-US" sz="2400" dirty="0" smtClean="0">
                <a:solidFill>
                  <a:schemeClr val="bg1"/>
                </a:solidFill>
              </a:rPr>
              <a:t>If you have a smartphone or tablet with you, feel free to download it now and follow along</a:t>
            </a:r>
            <a:endParaRPr lang="en-US" sz="2400" dirty="0">
              <a:solidFill>
                <a:schemeClr val="bg1"/>
              </a:solidFill>
            </a:endParaRPr>
          </a:p>
        </p:txBody>
      </p:sp>
    </p:spTree>
    <p:extLst>
      <p:ext uri="{BB962C8B-B14F-4D97-AF65-F5344CB8AC3E}">
        <p14:creationId xmlns:p14="http://schemas.microsoft.com/office/powerpoint/2010/main" val="247405718"/>
      </p:ext>
    </p:extLst>
  </p:cSld>
  <p:clrMapOvr>
    <a:masterClrMapping/>
  </p:clrMapOvr>
  <p:transition spd="slow" advTm="6819">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5. </a:t>
            </a:r>
            <a:r>
              <a:rPr lang="en-US" sz="2800" dirty="0">
                <a:solidFill>
                  <a:schemeClr val="bg1"/>
                </a:solidFill>
              </a:rPr>
              <a:t>Does acid rinsing leave less residue </a:t>
            </a:r>
            <a:r>
              <a:rPr lang="en-US" sz="2800" dirty="0" smtClean="0">
                <a:solidFill>
                  <a:schemeClr val="bg1"/>
                </a:solidFill>
              </a:rPr>
              <a:t>than </a:t>
            </a:r>
            <a:r>
              <a:rPr lang="en-US" sz="2800" dirty="0">
                <a:solidFill>
                  <a:schemeClr val="bg1"/>
                </a:solidFill>
              </a:rPr>
              <a:t>using an extraction detergent?</a:t>
            </a:r>
          </a:p>
          <a:p>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1219200"/>
            <a:ext cx="8153400" cy="2677656"/>
          </a:xfrm>
          <a:prstGeom prst="rect">
            <a:avLst/>
          </a:prstGeom>
          <a:noFill/>
        </p:spPr>
        <p:txBody>
          <a:bodyPr wrap="square" rtlCol="0">
            <a:spAutoFit/>
          </a:bodyPr>
          <a:lstStyle/>
          <a:p>
            <a:pPr lvl="1"/>
            <a:r>
              <a:rPr lang="en-US" sz="2400" dirty="0" smtClean="0">
                <a:solidFill>
                  <a:schemeClr val="bg1"/>
                </a:solidFill>
              </a:rPr>
              <a:t>What solution do you run through your extraction equipment?</a:t>
            </a:r>
          </a:p>
          <a:p>
            <a:pPr marL="800100" lvl="1" indent="-342900">
              <a:buFont typeface="Arial" panose="020B0604020202020204" pitchFamily="34" charset="0"/>
              <a:buChar char="•"/>
            </a:pPr>
            <a:r>
              <a:rPr lang="en-US" sz="2400" dirty="0" smtClean="0">
                <a:solidFill>
                  <a:schemeClr val="bg1"/>
                </a:solidFill>
              </a:rPr>
              <a:t>Acid rinse</a:t>
            </a:r>
          </a:p>
          <a:p>
            <a:pPr marL="800100" lvl="1" indent="-342900">
              <a:buFont typeface="Arial" panose="020B0604020202020204" pitchFamily="34" charset="0"/>
              <a:buChar char="•"/>
            </a:pPr>
            <a:r>
              <a:rPr lang="en-US" sz="2400" dirty="0" smtClean="0">
                <a:solidFill>
                  <a:schemeClr val="bg1"/>
                </a:solidFill>
              </a:rPr>
              <a:t>Detergent acid rinse</a:t>
            </a:r>
          </a:p>
          <a:p>
            <a:pPr marL="800100" lvl="1" indent="-342900">
              <a:buFont typeface="Arial" panose="020B0604020202020204" pitchFamily="34" charset="0"/>
              <a:buChar char="•"/>
            </a:pPr>
            <a:r>
              <a:rPr lang="en-US" sz="2400" dirty="0" smtClean="0">
                <a:solidFill>
                  <a:schemeClr val="bg1"/>
                </a:solidFill>
              </a:rPr>
              <a:t>Fresh water rinse</a:t>
            </a:r>
          </a:p>
          <a:p>
            <a:pPr marL="800100" lvl="1" indent="-342900">
              <a:buFont typeface="Arial" panose="020B0604020202020204" pitchFamily="34" charset="0"/>
              <a:buChar char="•"/>
            </a:pPr>
            <a:r>
              <a:rPr lang="en-US" sz="2400" dirty="0" smtClean="0">
                <a:solidFill>
                  <a:schemeClr val="bg1"/>
                </a:solidFill>
              </a:rPr>
              <a:t>Alkaline detergent solution</a:t>
            </a:r>
          </a:p>
          <a:p>
            <a:pPr marL="800100" lvl="1" indent="-342900">
              <a:buFont typeface="Arial" panose="020B0604020202020204" pitchFamily="34" charset="0"/>
              <a:buChar char="•"/>
            </a:pPr>
            <a:r>
              <a:rPr lang="en-US" sz="2400" dirty="0" smtClean="0">
                <a:solidFill>
                  <a:schemeClr val="bg1"/>
                </a:solidFill>
              </a:rPr>
              <a:t>Modified or energized water</a:t>
            </a:r>
          </a:p>
        </p:txBody>
      </p:sp>
    </p:spTree>
    <p:extLst>
      <p:ext uri="{BB962C8B-B14F-4D97-AF65-F5344CB8AC3E}">
        <p14:creationId xmlns:p14="http://schemas.microsoft.com/office/powerpoint/2010/main" val="1397120949"/>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 calcmode="lin" valueType="num">
                                      <p:cBhvr additive="base">
                                        <p:cTn id="7"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anim calcmode="lin" valueType="num">
                                      <p:cBhvr additive="base">
                                        <p:cTn id="1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anim calcmode="lin" valueType="num">
                                      <p:cBhvr additive="base">
                                        <p:cTn id="19"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4" end="4"/>
                                            </p:txEl>
                                          </p:spTgt>
                                        </p:tgtEl>
                                        <p:attrNameLst>
                                          <p:attrName>style.visibility</p:attrName>
                                        </p:attrNameLst>
                                      </p:cBhvr>
                                      <p:to>
                                        <p:strVal val="visible"/>
                                      </p:to>
                                    </p:set>
                                    <p:anim calcmode="lin" valueType="num">
                                      <p:cBhvr additive="base">
                                        <p:cTn id="25"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 calcmode="lin" valueType="num">
                                      <p:cBhvr additive="base">
                                        <p:cTn id="31"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5. </a:t>
            </a:r>
            <a:r>
              <a:rPr lang="en-US" sz="2800" dirty="0">
                <a:solidFill>
                  <a:schemeClr val="bg1"/>
                </a:solidFill>
              </a:rPr>
              <a:t>Does acid rinsing leave less residue </a:t>
            </a:r>
            <a:r>
              <a:rPr lang="en-US" sz="2800" dirty="0" smtClean="0">
                <a:solidFill>
                  <a:schemeClr val="bg1"/>
                </a:solidFill>
              </a:rPr>
              <a:t>than </a:t>
            </a:r>
            <a:r>
              <a:rPr lang="en-US" sz="2800" dirty="0">
                <a:solidFill>
                  <a:schemeClr val="bg1"/>
                </a:solidFill>
              </a:rPr>
              <a:t>using an extraction detergent?</a:t>
            </a:r>
          </a:p>
          <a:p>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228600" y="1219200"/>
            <a:ext cx="8153400" cy="3046988"/>
          </a:xfrm>
          <a:prstGeom prst="rect">
            <a:avLst/>
          </a:prstGeom>
          <a:noFill/>
        </p:spPr>
        <p:txBody>
          <a:bodyPr wrap="square" rtlCol="0">
            <a:spAutoFit/>
          </a:bodyPr>
          <a:lstStyle/>
          <a:p>
            <a:pPr lvl="1"/>
            <a:r>
              <a:rPr lang="en-US" sz="2400" dirty="0" smtClean="0">
                <a:solidFill>
                  <a:schemeClr val="bg1"/>
                </a:solidFill>
              </a:rPr>
              <a:t>What do we know?</a:t>
            </a:r>
          </a:p>
          <a:p>
            <a:pPr marL="800100" lvl="1" indent="-342900">
              <a:buFont typeface="Arial" panose="020B0604020202020204" pitchFamily="34" charset="0"/>
              <a:buChar char="•"/>
            </a:pPr>
            <a:r>
              <a:rPr lang="en-US" sz="2400" dirty="0" smtClean="0">
                <a:solidFill>
                  <a:schemeClr val="bg1"/>
                </a:solidFill>
              </a:rPr>
              <a:t>None are automatically more or less likely to cause re-soiling – pH of residue is not linked to re-soiling</a:t>
            </a:r>
          </a:p>
          <a:p>
            <a:pPr marL="800100" lvl="1" indent="-342900">
              <a:buFont typeface="Arial" panose="020B0604020202020204" pitchFamily="34" charset="0"/>
              <a:buChar char="•"/>
            </a:pPr>
            <a:r>
              <a:rPr lang="en-US" sz="2400" dirty="0" smtClean="0">
                <a:solidFill>
                  <a:schemeClr val="bg1"/>
                </a:solidFill>
              </a:rPr>
              <a:t>Definition of residue or soil revisited</a:t>
            </a:r>
          </a:p>
          <a:p>
            <a:pPr marL="800100" lvl="1" indent="-342900">
              <a:buFont typeface="Arial" panose="020B0604020202020204" pitchFamily="34" charset="0"/>
              <a:buChar char="•"/>
            </a:pPr>
            <a:r>
              <a:rPr lang="en-US" sz="2400" dirty="0" smtClean="0">
                <a:solidFill>
                  <a:schemeClr val="bg1"/>
                </a:solidFill>
              </a:rPr>
              <a:t>You can measure by weight</a:t>
            </a:r>
          </a:p>
          <a:p>
            <a:pPr marL="800100" lvl="1" indent="-342900">
              <a:buFont typeface="Arial" panose="020B0604020202020204" pitchFamily="34" charset="0"/>
              <a:buChar char="•"/>
            </a:pPr>
            <a:r>
              <a:rPr lang="en-US" sz="2400" dirty="0" smtClean="0">
                <a:solidFill>
                  <a:schemeClr val="bg1"/>
                </a:solidFill>
              </a:rPr>
              <a:t>CRI SOA measurements</a:t>
            </a:r>
          </a:p>
          <a:p>
            <a:pPr lvl="1"/>
            <a:endParaRPr lang="en-US" sz="2400" dirty="0" smtClean="0">
              <a:solidFill>
                <a:schemeClr val="bg1"/>
              </a:solidFill>
            </a:endParaRPr>
          </a:p>
          <a:p>
            <a:pPr marL="800100" lvl="1" indent="-342900">
              <a:buFont typeface="Arial" panose="020B0604020202020204" pitchFamily="34" charset="0"/>
              <a:buChar char="•"/>
            </a:pPr>
            <a:endParaRPr lang="en-US" sz="2400" dirty="0" smtClean="0">
              <a:solidFill>
                <a:schemeClr val="bg1"/>
              </a:solidFill>
            </a:endParaRPr>
          </a:p>
        </p:txBody>
      </p:sp>
      <p:sp>
        <p:nvSpPr>
          <p:cNvPr id="2" name="TextBox 1"/>
          <p:cNvSpPr txBox="1"/>
          <p:nvPr/>
        </p:nvSpPr>
        <p:spPr>
          <a:xfrm>
            <a:off x="246355" y="3669268"/>
            <a:ext cx="4859045" cy="1200329"/>
          </a:xfrm>
          <a:prstGeom prst="rect">
            <a:avLst/>
          </a:prstGeom>
          <a:noFill/>
        </p:spPr>
        <p:txBody>
          <a:bodyPr wrap="square" rtlCol="0">
            <a:spAutoFit/>
          </a:bodyPr>
          <a:lstStyle/>
          <a:p>
            <a:r>
              <a:rPr lang="en-US" sz="2400" dirty="0" smtClean="0">
                <a:solidFill>
                  <a:schemeClr val="bg1"/>
                </a:solidFill>
              </a:rPr>
              <a:t>In testing, alkaline rinsing leaves the least amount of residue likely because it removes more soiling</a:t>
            </a:r>
            <a:endParaRPr lang="en-US" sz="2400" dirty="0">
              <a:solidFill>
                <a:schemeClr val="bg1"/>
              </a:solidFill>
            </a:endParaRPr>
          </a:p>
        </p:txBody>
      </p:sp>
    </p:spTree>
    <p:extLst>
      <p:ext uri="{BB962C8B-B14F-4D97-AF65-F5344CB8AC3E}">
        <p14:creationId xmlns:p14="http://schemas.microsoft.com/office/powerpoint/2010/main" val="933062231"/>
      </p:ext>
    </p:extLst>
  </p:cSld>
  <p:clrMapOvr>
    <a:masterClrMapping/>
  </p:clrMapOvr>
  <p:transition spd="slow" advTm="6819">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pPr lvl="0"/>
            <a:r>
              <a:rPr lang="en-US" sz="2800" dirty="0" smtClean="0">
                <a:solidFill>
                  <a:schemeClr val="bg1"/>
                </a:solidFill>
              </a:rPr>
              <a:t>5. </a:t>
            </a:r>
            <a:r>
              <a:rPr lang="en-US" sz="2800" dirty="0">
                <a:solidFill>
                  <a:schemeClr val="bg1"/>
                </a:solidFill>
              </a:rPr>
              <a:t>Does acid rinsing leave less residue </a:t>
            </a:r>
            <a:r>
              <a:rPr lang="en-US" sz="2800" dirty="0" smtClean="0">
                <a:solidFill>
                  <a:schemeClr val="bg1"/>
                </a:solidFill>
              </a:rPr>
              <a:t>than </a:t>
            </a:r>
            <a:r>
              <a:rPr lang="en-US" sz="2800" dirty="0">
                <a:solidFill>
                  <a:schemeClr val="bg1"/>
                </a:solidFill>
              </a:rPr>
              <a:t>using an extraction detergent</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16" name="Picture 1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91075" y="1568588"/>
            <a:ext cx="1248966" cy="1775491"/>
          </a:xfrm>
          <a:prstGeom prst="rect">
            <a:avLst/>
          </a:prstGeom>
        </p:spPr>
      </p:pic>
      <p:pic>
        <p:nvPicPr>
          <p:cNvPr id="17" name="Picture 1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29861" y="1568589"/>
            <a:ext cx="961214" cy="1775491"/>
          </a:xfrm>
          <a:prstGeom prst="rect">
            <a:avLst/>
          </a:prstGeom>
        </p:spPr>
      </p:pic>
      <p:pic>
        <p:nvPicPr>
          <p:cNvPr id="18" name="Picture 1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423442" y="1568588"/>
            <a:ext cx="1083662" cy="1775492"/>
          </a:xfrm>
          <a:prstGeom prst="rect">
            <a:avLst/>
          </a:prstGeom>
        </p:spPr>
      </p:pic>
      <p:pic>
        <p:nvPicPr>
          <p:cNvPr id="19" name="Picture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847609" y="1546552"/>
            <a:ext cx="1194331" cy="1783471"/>
          </a:xfrm>
          <a:prstGeom prst="rect">
            <a:avLst/>
          </a:prstGeom>
        </p:spPr>
      </p:pic>
      <p:pic>
        <p:nvPicPr>
          <p:cNvPr id="20" name="Picture 1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81929" y="3585252"/>
            <a:ext cx="980421" cy="1733671"/>
          </a:xfrm>
          <a:prstGeom prst="rect">
            <a:avLst/>
          </a:prstGeom>
        </p:spPr>
      </p:pic>
      <p:pic>
        <p:nvPicPr>
          <p:cNvPr id="21" name="Picture 2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973411" y="3550460"/>
            <a:ext cx="1077857" cy="1746248"/>
          </a:xfrm>
          <a:prstGeom prst="rect">
            <a:avLst/>
          </a:prstGeom>
        </p:spPr>
      </p:pic>
      <p:sp>
        <p:nvSpPr>
          <p:cNvPr id="2" name="TextBox 1"/>
          <p:cNvSpPr txBox="1"/>
          <p:nvPr/>
        </p:nvSpPr>
        <p:spPr>
          <a:xfrm>
            <a:off x="3581400" y="1828800"/>
            <a:ext cx="1864075" cy="923330"/>
          </a:xfrm>
          <a:prstGeom prst="rect">
            <a:avLst/>
          </a:prstGeom>
          <a:noFill/>
        </p:spPr>
        <p:txBody>
          <a:bodyPr wrap="square" rtlCol="0">
            <a:spAutoFit/>
          </a:bodyPr>
          <a:lstStyle/>
          <a:p>
            <a:r>
              <a:rPr lang="en-US" dirty="0" smtClean="0">
                <a:solidFill>
                  <a:schemeClr val="bg1"/>
                </a:solidFill>
              </a:rPr>
              <a:t>Alkaline Extraction Detergent Rinse</a:t>
            </a:r>
            <a:endParaRPr lang="en-US" dirty="0">
              <a:solidFill>
                <a:schemeClr val="bg1"/>
              </a:solidFill>
            </a:endParaRPr>
          </a:p>
        </p:txBody>
      </p:sp>
      <p:sp>
        <p:nvSpPr>
          <p:cNvPr id="22" name="TextBox 21"/>
          <p:cNvSpPr txBox="1"/>
          <p:nvPr/>
        </p:nvSpPr>
        <p:spPr>
          <a:xfrm>
            <a:off x="7091668" y="1812577"/>
            <a:ext cx="1864075" cy="1200329"/>
          </a:xfrm>
          <a:prstGeom prst="rect">
            <a:avLst/>
          </a:prstGeom>
          <a:noFill/>
        </p:spPr>
        <p:txBody>
          <a:bodyPr wrap="square" rtlCol="0">
            <a:spAutoFit/>
          </a:bodyPr>
          <a:lstStyle/>
          <a:p>
            <a:r>
              <a:rPr lang="en-US" dirty="0" smtClean="0">
                <a:solidFill>
                  <a:schemeClr val="bg1"/>
                </a:solidFill>
              </a:rPr>
              <a:t>Alkaline Extraction Detergent FREE Rinse</a:t>
            </a:r>
            <a:endParaRPr lang="en-US" dirty="0">
              <a:solidFill>
                <a:schemeClr val="bg1"/>
              </a:solidFill>
            </a:endParaRPr>
          </a:p>
        </p:txBody>
      </p:sp>
      <p:sp>
        <p:nvSpPr>
          <p:cNvPr id="23" name="TextBox 22"/>
          <p:cNvSpPr txBox="1"/>
          <p:nvPr/>
        </p:nvSpPr>
        <p:spPr>
          <a:xfrm>
            <a:off x="1191075" y="3581400"/>
            <a:ext cx="1864075" cy="923330"/>
          </a:xfrm>
          <a:prstGeom prst="rect">
            <a:avLst/>
          </a:prstGeom>
          <a:noFill/>
        </p:spPr>
        <p:txBody>
          <a:bodyPr wrap="square" rtlCol="0">
            <a:spAutoFit/>
          </a:bodyPr>
          <a:lstStyle/>
          <a:p>
            <a:r>
              <a:rPr lang="en-US" dirty="0" smtClean="0">
                <a:solidFill>
                  <a:schemeClr val="bg1"/>
                </a:solidFill>
              </a:rPr>
              <a:t>Acid (Neutralizing) Detergent Rinse</a:t>
            </a:r>
            <a:endParaRPr lang="en-US" dirty="0">
              <a:solidFill>
                <a:schemeClr val="bg1"/>
              </a:solidFill>
            </a:endParaRPr>
          </a:p>
        </p:txBody>
      </p:sp>
      <p:sp>
        <p:nvSpPr>
          <p:cNvPr id="24" name="TextBox 23"/>
          <p:cNvSpPr txBox="1"/>
          <p:nvPr/>
        </p:nvSpPr>
        <p:spPr>
          <a:xfrm>
            <a:off x="4114800" y="3555639"/>
            <a:ext cx="1864075" cy="646331"/>
          </a:xfrm>
          <a:prstGeom prst="rect">
            <a:avLst/>
          </a:prstGeom>
          <a:noFill/>
        </p:spPr>
        <p:txBody>
          <a:bodyPr wrap="square" rtlCol="0">
            <a:spAutoFit/>
          </a:bodyPr>
          <a:lstStyle/>
          <a:p>
            <a:r>
              <a:rPr lang="en-US" dirty="0" smtClean="0">
                <a:solidFill>
                  <a:schemeClr val="bg1"/>
                </a:solidFill>
              </a:rPr>
              <a:t>Acid  Detergent FREE Rinse</a:t>
            </a:r>
            <a:endParaRPr lang="en-US" dirty="0">
              <a:solidFill>
                <a:schemeClr val="bg1"/>
              </a:solidFill>
            </a:endParaRPr>
          </a:p>
        </p:txBody>
      </p:sp>
    </p:spTree>
    <p:extLst>
      <p:ext uri="{BB962C8B-B14F-4D97-AF65-F5344CB8AC3E}">
        <p14:creationId xmlns:p14="http://schemas.microsoft.com/office/powerpoint/2010/main" val="2906219804"/>
      </p:ext>
    </p:extLst>
  </p:cSld>
  <p:clrMapOvr>
    <a:masterClrMapping/>
  </p:clrMapOvr>
  <p:transition spd="slow" advTm="6819">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2" name="TextBox 1"/>
          <p:cNvSpPr txBox="1"/>
          <p:nvPr/>
        </p:nvSpPr>
        <p:spPr>
          <a:xfrm>
            <a:off x="281866" y="1073169"/>
            <a:ext cx="2350900" cy="461665"/>
          </a:xfrm>
          <a:prstGeom prst="rect">
            <a:avLst/>
          </a:prstGeom>
          <a:noFill/>
        </p:spPr>
        <p:txBody>
          <a:bodyPr wrap="none" rtlCol="0">
            <a:spAutoFit/>
          </a:bodyPr>
          <a:lstStyle/>
          <a:p>
            <a:r>
              <a:rPr lang="en-US" sz="2400" dirty="0" smtClean="0">
                <a:solidFill>
                  <a:srgbClr val="FFFF00"/>
                </a:solidFill>
              </a:rPr>
              <a:t>Grandma’s house</a:t>
            </a:r>
            <a:endParaRPr lang="en-US" sz="2400" dirty="0">
              <a:solidFill>
                <a:srgbClr val="FFFF00"/>
              </a:solidFill>
            </a:endParaRPr>
          </a:p>
        </p:txBody>
      </p:sp>
      <p:sp>
        <p:nvSpPr>
          <p:cNvPr id="4" name="TextBox 3"/>
          <p:cNvSpPr txBox="1"/>
          <p:nvPr/>
        </p:nvSpPr>
        <p:spPr>
          <a:xfrm>
            <a:off x="281866" y="1616199"/>
            <a:ext cx="8826219" cy="2677656"/>
          </a:xfrm>
          <a:prstGeom prst="rect">
            <a:avLst/>
          </a:prstGeom>
          <a:noFill/>
        </p:spPr>
        <p:txBody>
          <a:bodyPr wrap="square" rtlCol="0">
            <a:spAutoFit/>
          </a:bodyPr>
          <a:lstStyle/>
          <a:p>
            <a:r>
              <a:rPr lang="en-US" sz="2400" dirty="0" smtClean="0">
                <a:solidFill>
                  <a:schemeClr val="bg1"/>
                </a:solidFill>
              </a:rPr>
              <a:t>So why all the hullaballoo?</a:t>
            </a:r>
          </a:p>
          <a:p>
            <a:pPr marL="342900" indent="-342900">
              <a:buFont typeface="Arial" panose="020B0604020202020204" pitchFamily="34" charset="0"/>
              <a:buChar char="•"/>
            </a:pPr>
            <a:r>
              <a:rPr lang="en-US" sz="2400" dirty="0" smtClean="0">
                <a:solidFill>
                  <a:schemeClr val="bg1"/>
                </a:solidFill>
              </a:rPr>
              <a:t>Wool is very absorbent – needs help drying</a:t>
            </a:r>
          </a:p>
          <a:p>
            <a:pPr marL="342900" indent="-342900">
              <a:buFont typeface="Arial" panose="020B0604020202020204" pitchFamily="34" charset="0"/>
              <a:buChar char="•"/>
            </a:pPr>
            <a:r>
              <a:rPr lang="en-US" sz="2400" dirty="0" smtClean="0">
                <a:solidFill>
                  <a:schemeClr val="bg1"/>
                </a:solidFill>
              </a:rPr>
              <a:t>Wool rugs vs wool carpet</a:t>
            </a:r>
          </a:p>
          <a:p>
            <a:pPr marL="342900" indent="-342900">
              <a:buFont typeface="Arial" panose="020B0604020202020204" pitchFamily="34" charset="0"/>
              <a:buChar char="•"/>
            </a:pPr>
            <a:r>
              <a:rPr lang="en-US" sz="2400" dirty="0" smtClean="0">
                <a:solidFill>
                  <a:schemeClr val="bg1"/>
                </a:solidFill>
              </a:rPr>
              <a:t>Jute backing in wool carpets – shrinkage and browning – and the good </a:t>
            </a:r>
            <a:r>
              <a:rPr lang="en-US" sz="2400" dirty="0" err="1" smtClean="0">
                <a:solidFill>
                  <a:schemeClr val="bg1"/>
                </a:solidFill>
              </a:rPr>
              <a:t>ol</a:t>
            </a:r>
            <a:r>
              <a:rPr lang="en-US" sz="2400" dirty="0" smtClean="0">
                <a:solidFill>
                  <a:schemeClr val="bg1"/>
                </a:solidFill>
              </a:rPr>
              <a:t>’ portable days</a:t>
            </a:r>
          </a:p>
          <a:p>
            <a:pPr marL="342900" indent="-342900">
              <a:buFont typeface="Arial" panose="020B0604020202020204" pitchFamily="34" charset="0"/>
              <a:buChar char="•"/>
            </a:pPr>
            <a:r>
              <a:rPr lang="en-US" sz="2400" dirty="0" smtClean="0">
                <a:solidFill>
                  <a:schemeClr val="bg1"/>
                </a:solidFill>
              </a:rPr>
              <a:t>Wool is expensive</a:t>
            </a:r>
          </a:p>
          <a:p>
            <a:endParaRPr lang="en-US" sz="2400" dirty="0">
              <a:solidFill>
                <a:schemeClr val="bg1"/>
              </a:solidFill>
            </a:endParaRPr>
          </a:p>
        </p:txBody>
      </p:sp>
      <p:sp>
        <p:nvSpPr>
          <p:cNvPr id="16" name="TextBox 15"/>
          <p:cNvSpPr txBox="1"/>
          <p:nvPr/>
        </p:nvSpPr>
        <p:spPr>
          <a:xfrm>
            <a:off x="3796674" y="1154534"/>
            <a:ext cx="4926733" cy="461665"/>
          </a:xfrm>
          <a:prstGeom prst="rect">
            <a:avLst/>
          </a:prstGeom>
          <a:noFill/>
        </p:spPr>
        <p:txBody>
          <a:bodyPr wrap="none" rtlCol="0">
            <a:spAutoFit/>
          </a:bodyPr>
          <a:lstStyle/>
          <a:p>
            <a:r>
              <a:rPr lang="en-US" sz="2400" dirty="0" smtClean="0">
                <a:solidFill>
                  <a:srgbClr val="FFFF00"/>
                </a:solidFill>
              </a:rPr>
              <a:t>Where do the sheep go when it rains?</a:t>
            </a:r>
            <a:endParaRPr lang="en-US" sz="2400" dirty="0">
              <a:solidFill>
                <a:srgbClr val="FFFF00"/>
              </a:solidFill>
            </a:endParaRPr>
          </a:p>
        </p:txBody>
      </p:sp>
      <p:sp>
        <p:nvSpPr>
          <p:cNvPr id="17" name="TextBox 16"/>
          <p:cNvSpPr txBox="1"/>
          <p:nvPr/>
        </p:nvSpPr>
        <p:spPr>
          <a:xfrm>
            <a:off x="381000" y="4143652"/>
            <a:ext cx="4584653" cy="461665"/>
          </a:xfrm>
          <a:prstGeom prst="rect">
            <a:avLst/>
          </a:prstGeom>
          <a:noFill/>
        </p:spPr>
        <p:txBody>
          <a:bodyPr wrap="none" rtlCol="0">
            <a:spAutoFit/>
          </a:bodyPr>
          <a:lstStyle/>
          <a:p>
            <a:r>
              <a:rPr lang="en-US" sz="2400" dirty="0" smtClean="0">
                <a:solidFill>
                  <a:srgbClr val="FFFF00"/>
                </a:solidFill>
              </a:rPr>
              <a:t>Been to Vegas? Wool is NOT wimpy</a:t>
            </a:r>
            <a:endParaRPr lang="en-US" sz="2400" dirty="0">
              <a:solidFill>
                <a:srgbClr val="FFFF00"/>
              </a:solidFill>
            </a:endParaRPr>
          </a:p>
        </p:txBody>
      </p:sp>
    </p:spTree>
    <p:extLst>
      <p:ext uri="{BB962C8B-B14F-4D97-AF65-F5344CB8AC3E}">
        <p14:creationId xmlns:p14="http://schemas.microsoft.com/office/powerpoint/2010/main" val="3572283371"/>
      </p:ext>
    </p:extLst>
  </p:cSld>
  <p:clrMapOvr>
    <a:masterClrMapping/>
  </p:clrMapOvr>
  <p:transition spd="slow" advTm="6819">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 – The cleaning “rules”</a:t>
            </a:r>
            <a:endParaRPr lang="en-US" sz="2800" dirty="0">
              <a:solidFill>
                <a:schemeClr val="bg1"/>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4" name="TextBox 3"/>
          <p:cNvSpPr txBox="1"/>
          <p:nvPr/>
        </p:nvSpPr>
        <p:spPr>
          <a:xfrm>
            <a:off x="238066" y="1066800"/>
            <a:ext cx="8826219" cy="3416320"/>
          </a:xfrm>
          <a:prstGeom prst="rect">
            <a:avLst/>
          </a:prstGeom>
          <a:noFill/>
        </p:spPr>
        <p:txBody>
          <a:bodyPr wrap="square" rtlCol="0">
            <a:spAutoFit/>
          </a:bodyPr>
          <a:lstStyle/>
          <a:p>
            <a:pPr marL="342900" lvl="0" indent="-342900">
              <a:buFont typeface="Arial" panose="020B0604020202020204" pitchFamily="34" charset="0"/>
              <a:buChar char="•"/>
            </a:pPr>
            <a:r>
              <a:rPr lang="en-US" sz="2400" dirty="0">
                <a:solidFill>
                  <a:schemeClr val="bg1"/>
                </a:solidFill>
              </a:rPr>
              <a:t>Wool should not be cleaned with carpet cleaning formulations that contain optical brighteners.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Wool </a:t>
            </a:r>
            <a:r>
              <a:rPr lang="en-US" sz="2400" dirty="0">
                <a:solidFill>
                  <a:schemeClr val="bg1"/>
                </a:solidFill>
              </a:rPr>
              <a:t>can be damaged by prolonged exposure to oxidizing bleaches. </a:t>
            </a:r>
            <a:r>
              <a:rPr lang="en-US" sz="2400" dirty="0" smtClean="0">
                <a:solidFill>
                  <a:schemeClr val="bg1"/>
                </a:solidFill>
              </a:rPr>
              <a:t>Wool </a:t>
            </a:r>
            <a:r>
              <a:rPr lang="en-US" sz="2400" dirty="0">
                <a:solidFill>
                  <a:schemeClr val="bg1"/>
                </a:solidFill>
              </a:rPr>
              <a:t>smells really bad when exposed to reducing bleaches.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Both </a:t>
            </a:r>
            <a:r>
              <a:rPr lang="en-US" sz="2400" dirty="0">
                <a:solidFill>
                  <a:schemeClr val="bg1"/>
                </a:solidFill>
              </a:rPr>
              <a:t>reducing agents and oxidizing agents in a carpet cleaning solution can cause bleaching or alteration of carpet </a:t>
            </a:r>
            <a:r>
              <a:rPr lang="en-US" sz="2400" dirty="0" smtClean="0">
                <a:solidFill>
                  <a:schemeClr val="bg1"/>
                </a:solidFill>
              </a:rPr>
              <a:t>colors</a:t>
            </a:r>
            <a:endParaRPr lang="en-US" sz="2400" dirty="0">
              <a:solidFill>
                <a:schemeClr val="bg1"/>
              </a:solidFill>
            </a:endParaRPr>
          </a:p>
          <a:p>
            <a:pPr marL="342900" lvl="0" indent="-342900">
              <a:buFont typeface="Arial" panose="020B0604020202020204" pitchFamily="34" charset="0"/>
              <a:buChar char="•"/>
            </a:pPr>
            <a:r>
              <a:rPr lang="en-US" sz="2400" dirty="0">
                <a:solidFill>
                  <a:schemeClr val="bg1"/>
                </a:solidFill>
              </a:rPr>
              <a:t>Wool should not be cleaned with a total alkalinity that is too alkaline. </a:t>
            </a:r>
            <a:endParaRPr lang="en-US" sz="2400" dirty="0" smtClean="0">
              <a:solidFill>
                <a:schemeClr val="bg1"/>
              </a:solidFill>
            </a:endParaRPr>
          </a:p>
        </p:txBody>
      </p:sp>
    </p:spTree>
    <p:extLst>
      <p:ext uri="{BB962C8B-B14F-4D97-AF65-F5344CB8AC3E}">
        <p14:creationId xmlns:p14="http://schemas.microsoft.com/office/powerpoint/2010/main" val="3962127894"/>
      </p:ext>
    </p:extLst>
  </p:cSld>
  <p:clrMapOvr>
    <a:masterClrMapping/>
  </p:clrMapOvr>
  <p:transition spd="slow" advTm="6819">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 – The cleaning “rules”</a:t>
            </a:r>
            <a:endParaRPr lang="en-US" sz="2800" dirty="0">
              <a:solidFill>
                <a:schemeClr val="bg1"/>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4" name="TextBox 3"/>
          <p:cNvSpPr txBox="1"/>
          <p:nvPr/>
        </p:nvSpPr>
        <p:spPr>
          <a:xfrm>
            <a:off x="143157" y="990600"/>
            <a:ext cx="8826219" cy="4154984"/>
          </a:xfrm>
          <a:prstGeom prst="rect">
            <a:avLst/>
          </a:prstGeom>
          <a:noFill/>
        </p:spPr>
        <p:txBody>
          <a:bodyPr wrap="square" rtlCol="0">
            <a:spAutoFit/>
          </a:bodyPr>
          <a:lstStyle/>
          <a:p>
            <a:pPr marL="342900" lvl="0" indent="-342900">
              <a:buFont typeface="Arial" panose="020B0604020202020204" pitchFamily="34" charset="0"/>
              <a:buChar char="•"/>
            </a:pPr>
            <a:r>
              <a:rPr lang="en-US" sz="2400" dirty="0" smtClean="0">
                <a:solidFill>
                  <a:schemeClr val="bg1"/>
                </a:solidFill>
              </a:rPr>
              <a:t>Wool exposed to high alkalinity over an extended period of time or repeated applications can damage the epidermis of the wool fiber, resulting in felting</a:t>
            </a:r>
          </a:p>
          <a:p>
            <a:pPr marL="342900" lvl="0" indent="-342900">
              <a:buFont typeface="Arial" panose="020B0604020202020204" pitchFamily="34" charset="0"/>
              <a:buChar char="•"/>
            </a:pPr>
            <a:r>
              <a:rPr lang="en-US" sz="2400" dirty="0" smtClean="0">
                <a:solidFill>
                  <a:schemeClr val="bg1"/>
                </a:solidFill>
              </a:rPr>
              <a:t>Wool </a:t>
            </a:r>
            <a:r>
              <a:rPr lang="en-US" sz="2400" dirty="0">
                <a:solidFill>
                  <a:schemeClr val="bg1"/>
                </a:solidFill>
              </a:rPr>
              <a:t>should not be cleaned with temperatures greater than 160 degrees Fahrenheit.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The </a:t>
            </a:r>
            <a:r>
              <a:rPr lang="en-US" sz="2400" dirty="0">
                <a:solidFill>
                  <a:schemeClr val="bg1"/>
                </a:solidFill>
              </a:rPr>
              <a:t>carpet cleaning solution should not alter or affect the flammability rating of the carpet.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The </a:t>
            </a:r>
            <a:r>
              <a:rPr lang="en-US" sz="2400" dirty="0">
                <a:solidFill>
                  <a:schemeClr val="bg1"/>
                </a:solidFill>
              </a:rPr>
              <a:t>carpet cleaning solution should not contain any agents which lead to rapid re-soiling of the carpet after </a:t>
            </a:r>
            <a:r>
              <a:rPr lang="en-US" sz="2400" dirty="0" smtClean="0">
                <a:solidFill>
                  <a:schemeClr val="bg1"/>
                </a:solidFill>
              </a:rPr>
              <a:t>                                                                                 cleaning </a:t>
            </a:r>
            <a:r>
              <a:rPr lang="en-US" sz="2400" dirty="0">
                <a:solidFill>
                  <a:schemeClr val="bg1"/>
                </a:solidFill>
              </a:rPr>
              <a:t>because they leave behind some </a:t>
            </a:r>
            <a:r>
              <a:rPr lang="en-US" sz="2400" dirty="0" smtClean="0">
                <a:solidFill>
                  <a:schemeClr val="bg1"/>
                </a:solidFill>
              </a:rPr>
              <a:t>                                    sticky </a:t>
            </a:r>
            <a:r>
              <a:rPr lang="en-US" sz="2400" dirty="0">
                <a:solidFill>
                  <a:schemeClr val="bg1"/>
                </a:solidFill>
              </a:rPr>
              <a:t>or soil attracting residue. </a:t>
            </a:r>
          </a:p>
        </p:txBody>
      </p:sp>
    </p:spTree>
    <p:extLst>
      <p:ext uri="{BB962C8B-B14F-4D97-AF65-F5344CB8AC3E}">
        <p14:creationId xmlns:p14="http://schemas.microsoft.com/office/powerpoint/2010/main" val="2949605386"/>
      </p:ext>
    </p:extLst>
  </p:cSld>
  <p:clrMapOvr>
    <a:masterClrMapping/>
  </p:clrMapOvr>
  <p:transition spd="slow" advTm="6819">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 – Conclusion?</a:t>
            </a:r>
            <a:endParaRPr lang="en-US" sz="2800" dirty="0">
              <a:solidFill>
                <a:schemeClr val="bg1"/>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4" name="TextBox 3"/>
          <p:cNvSpPr txBox="1"/>
          <p:nvPr/>
        </p:nvSpPr>
        <p:spPr>
          <a:xfrm>
            <a:off x="143157" y="1143000"/>
            <a:ext cx="8826219" cy="3046988"/>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1"/>
                </a:solidFill>
              </a:rPr>
              <a:t>Wool is a fabulous carpet fiber. It is soft. It wears well. It is naturally flame resistant. It is sustainable and renewable. It cleans up effectively when properly maintained on a periodic basis. It is NOT wimpy, or delicate, or hard to clean. A trained and thoughtful cleaning professional always practices reasonable caution when cleaning any carpet. Don’t be afraid of wool carpet! Embrace it as the high end carpet that it is. Clean it with confidence.</a:t>
            </a:r>
          </a:p>
          <a:p>
            <a:pPr marL="342900" lvl="0" indent="-342900">
              <a:buFont typeface="Arial" panose="020B0604020202020204" pitchFamily="34" charset="0"/>
              <a:buChar char="•"/>
            </a:pPr>
            <a:endParaRPr lang="en-US" sz="2400" dirty="0">
              <a:solidFill>
                <a:schemeClr val="bg1"/>
              </a:solidFill>
            </a:endParaRPr>
          </a:p>
        </p:txBody>
      </p:sp>
    </p:spTree>
    <p:extLst>
      <p:ext uri="{BB962C8B-B14F-4D97-AF65-F5344CB8AC3E}">
        <p14:creationId xmlns:p14="http://schemas.microsoft.com/office/powerpoint/2010/main" val="2616058098"/>
      </p:ext>
    </p:extLst>
  </p:cSld>
  <p:clrMapOvr>
    <a:masterClrMapping/>
  </p:clrMapOvr>
  <p:transition spd="slow" advTm="6819">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a:t>
            </a:r>
          </a:p>
          <a:p>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2" name="Picture 1"/>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57200" y="1524000"/>
            <a:ext cx="1590675" cy="2762250"/>
          </a:xfrm>
          <a:prstGeom prst="rect">
            <a:avLst/>
          </a:prstGeom>
        </p:spPr>
      </p:pic>
      <p:pic>
        <p:nvPicPr>
          <p:cNvPr id="4" name="Picture 3"/>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362200" y="1524000"/>
            <a:ext cx="1543050" cy="2762250"/>
          </a:xfrm>
          <a:prstGeom prst="rect">
            <a:avLst/>
          </a:prstGeom>
        </p:spPr>
      </p:pic>
      <p:sp>
        <p:nvSpPr>
          <p:cNvPr id="16" name="TextBox 15"/>
          <p:cNvSpPr txBox="1"/>
          <p:nvPr/>
        </p:nvSpPr>
        <p:spPr>
          <a:xfrm>
            <a:off x="4002131" y="3021214"/>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pic>
        <p:nvPicPr>
          <p:cNvPr id="17" name="Picture 1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184060" y="1524000"/>
            <a:ext cx="1302340" cy="2302918"/>
          </a:xfrm>
          <a:prstGeom prst="rect">
            <a:avLst/>
          </a:prstGeom>
        </p:spPr>
      </p:pic>
      <p:pic>
        <p:nvPicPr>
          <p:cNvPr id="18" name="Picture 1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825415" y="1529344"/>
            <a:ext cx="1418158" cy="2297574"/>
          </a:xfrm>
          <a:prstGeom prst="rect">
            <a:avLst/>
          </a:prstGeom>
        </p:spPr>
      </p:pic>
      <p:sp>
        <p:nvSpPr>
          <p:cNvPr id="19" name="TextBox 18"/>
          <p:cNvSpPr txBox="1"/>
          <p:nvPr/>
        </p:nvSpPr>
        <p:spPr>
          <a:xfrm>
            <a:off x="248667" y="4286250"/>
            <a:ext cx="1828800" cy="923330"/>
          </a:xfrm>
          <a:prstGeom prst="rect">
            <a:avLst/>
          </a:prstGeom>
          <a:noFill/>
        </p:spPr>
        <p:txBody>
          <a:bodyPr wrap="square" rtlCol="0">
            <a:spAutoFit/>
          </a:bodyPr>
          <a:lstStyle/>
          <a:p>
            <a:r>
              <a:rPr lang="en-US" dirty="0" smtClean="0">
                <a:solidFill>
                  <a:schemeClr val="bg1"/>
                </a:solidFill>
              </a:rPr>
              <a:t>Residential Wool Carpet and Rug Prespray</a:t>
            </a:r>
            <a:endParaRPr lang="en-US" dirty="0">
              <a:solidFill>
                <a:schemeClr val="bg1"/>
              </a:solidFill>
            </a:endParaRPr>
          </a:p>
        </p:txBody>
      </p:sp>
      <p:sp>
        <p:nvSpPr>
          <p:cNvPr id="20" name="TextBox 19"/>
          <p:cNvSpPr txBox="1"/>
          <p:nvPr/>
        </p:nvSpPr>
        <p:spPr>
          <a:xfrm>
            <a:off x="2355260" y="4286250"/>
            <a:ext cx="1828800" cy="923330"/>
          </a:xfrm>
          <a:prstGeom prst="rect">
            <a:avLst/>
          </a:prstGeom>
          <a:noFill/>
        </p:spPr>
        <p:txBody>
          <a:bodyPr wrap="square" rtlCol="0">
            <a:spAutoFit/>
          </a:bodyPr>
          <a:lstStyle/>
          <a:p>
            <a:r>
              <a:rPr lang="en-US" dirty="0" smtClean="0">
                <a:solidFill>
                  <a:schemeClr val="bg1"/>
                </a:solidFill>
              </a:rPr>
              <a:t>Commercial Wool Carpet Prespray</a:t>
            </a:r>
            <a:endParaRPr lang="en-US" dirty="0">
              <a:solidFill>
                <a:schemeClr val="bg1"/>
              </a:solidFill>
            </a:endParaRPr>
          </a:p>
        </p:txBody>
      </p:sp>
      <p:sp>
        <p:nvSpPr>
          <p:cNvPr id="21" name="TextBox 20"/>
          <p:cNvSpPr txBox="1"/>
          <p:nvPr/>
        </p:nvSpPr>
        <p:spPr>
          <a:xfrm>
            <a:off x="4163345" y="3893315"/>
            <a:ext cx="1323055" cy="923330"/>
          </a:xfrm>
          <a:prstGeom prst="rect">
            <a:avLst/>
          </a:prstGeom>
          <a:noFill/>
        </p:spPr>
        <p:txBody>
          <a:bodyPr wrap="square" rtlCol="0">
            <a:spAutoFit/>
          </a:bodyPr>
          <a:lstStyle/>
          <a:p>
            <a:r>
              <a:rPr lang="en-US" dirty="0" smtClean="0">
                <a:solidFill>
                  <a:schemeClr val="bg1"/>
                </a:solidFill>
              </a:rPr>
              <a:t>Acid Detergent</a:t>
            </a:r>
          </a:p>
          <a:p>
            <a:r>
              <a:rPr lang="en-US" dirty="0" smtClean="0">
                <a:solidFill>
                  <a:schemeClr val="bg1"/>
                </a:solidFill>
              </a:rPr>
              <a:t>Rinse</a:t>
            </a:r>
            <a:endParaRPr lang="en-US" dirty="0">
              <a:solidFill>
                <a:schemeClr val="bg1"/>
              </a:solidFill>
            </a:endParaRPr>
          </a:p>
        </p:txBody>
      </p:sp>
      <p:sp>
        <p:nvSpPr>
          <p:cNvPr id="22" name="TextBox 21"/>
          <p:cNvSpPr txBox="1"/>
          <p:nvPr/>
        </p:nvSpPr>
        <p:spPr>
          <a:xfrm>
            <a:off x="5825415" y="3884570"/>
            <a:ext cx="1323055" cy="369332"/>
          </a:xfrm>
          <a:prstGeom prst="rect">
            <a:avLst/>
          </a:prstGeom>
          <a:noFill/>
        </p:spPr>
        <p:txBody>
          <a:bodyPr wrap="square" rtlCol="0">
            <a:spAutoFit/>
          </a:bodyPr>
          <a:lstStyle/>
          <a:p>
            <a:r>
              <a:rPr lang="en-US" dirty="0" smtClean="0">
                <a:solidFill>
                  <a:schemeClr val="bg1"/>
                </a:solidFill>
              </a:rPr>
              <a:t>Acid Rinse</a:t>
            </a:r>
          </a:p>
        </p:txBody>
      </p:sp>
    </p:spTree>
    <p:extLst>
      <p:ext uri="{BB962C8B-B14F-4D97-AF65-F5344CB8AC3E}">
        <p14:creationId xmlns:p14="http://schemas.microsoft.com/office/powerpoint/2010/main" val="2851790140"/>
      </p:ext>
    </p:extLst>
  </p:cSld>
  <p:clrMapOvr>
    <a:masterClrMapping/>
  </p:clrMapOvr>
  <p:transition spd="slow" advTm="6819">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7. </a:t>
            </a:r>
            <a:r>
              <a:rPr lang="en-US" sz="2800" dirty="0">
                <a:solidFill>
                  <a:schemeClr val="bg1"/>
                </a:solidFill>
              </a:rPr>
              <a:t>Does a higher pH and more solvents get a dirty polyester carpet cleaner?</a:t>
            </a:r>
          </a:p>
          <a:p>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123922" y="1092307"/>
            <a:ext cx="8826219" cy="4154984"/>
          </a:xfrm>
          <a:prstGeom prst="rect">
            <a:avLst/>
          </a:prstGeom>
          <a:noFill/>
        </p:spPr>
        <p:txBody>
          <a:bodyPr wrap="square" rtlCol="0">
            <a:spAutoFit/>
          </a:bodyPr>
          <a:lstStyle/>
          <a:p>
            <a:pPr marL="342900" lvl="0" indent="-342900">
              <a:buFont typeface="Arial" panose="020B0604020202020204" pitchFamily="34" charset="0"/>
              <a:buChar char="•"/>
            </a:pPr>
            <a:r>
              <a:rPr lang="en-US" sz="2400" dirty="0" smtClean="0">
                <a:solidFill>
                  <a:schemeClr val="bg1"/>
                </a:solidFill>
              </a:rPr>
              <a:t>Polyester has overtaken nylon as the #1 selling residential carpet fiber</a:t>
            </a:r>
          </a:p>
          <a:p>
            <a:pPr marL="342900" lvl="0" indent="-342900">
              <a:buFont typeface="Arial" panose="020B0604020202020204" pitchFamily="34" charset="0"/>
              <a:buChar char="•"/>
            </a:pPr>
            <a:r>
              <a:rPr lang="en-US" sz="2400" dirty="0" smtClean="0">
                <a:solidFill>
                  <a:schemeClr val="bg1"/>
                </a:solidFill>
              </a:rPr>
              <a:t>It is oil-loving and water repelling</a:t>
            </a:r>
          </a:p>
          <a:p>
            <a:pPr marL="342900" lvl="0" indent="-342900">
              <a:buFont typeface="Arial" panose="020B0604020202020204" pitchFamily="34" charset="0"/>
              <a:buChar char="•"/>
            </a:pPr>
            <a:r>
              <a:rPr lang="en-US" sz="2400" dirty="0" smtClean="0">
                <a:solidFill>
                  <a:schemeClr val="bg1"/>
                </a:solidFill>
              </a:rPr>
              <a:t>So what is a cleaner to do when it gets really dirty and he/she is expected to resurrect it? – MORE POWER!</a:t>
            </a:r>
          </a:p>
          <a:p>
            <a:pPr marL="342900" lvl="0" indent="-342900">
              <a:buFont typeface="Arial" panose="020B0604020202020204" pitchFamily="34" charset="0"/>
              <a:buChar char="•"/>
            </a:pPr>
            <a:r>
              <a:rPr lang="en-US" sz="2400" dirty="0" smtClean="0">
                <a:solidFill>
                  <a:schemeClr val="bg1"/>
                </a:solidFill>
              </a:rPr>
              <a:t>Your favorite prespray for trashed carpets uses high pH and a large amount of solvents</a:t>
            </a:r>
          </a:p>
          <a:p>
            <a:pPr marL="342900" lvl="0" indent="-342900">
              <a:buFont typeface="Arial" panose="020B0604020202020204" pitchFamily="34" charset="0"/>
              <a:buChar char="•"/>
            </a:pPr>
            <a:r>
              <a:rPr lang="en-US" sz="2400" dirty="0" smtClean="0">
                <a:solidFill>
                  <a:schemeClr val="bg1"/>
                </a:solidFill>
              </a:rPr>
              <a:t>Your CRI SOA certified product had to pass non-resoiling testing criteria</a:t>
            </a:r>
          </a:p>
          <a:p>
            <a:pPr marL="342900" lvl="0" indent="-342900">
              <a:buFont typeface="Arial" panose="020B0604020202020204" pitchFamily="34" charset="0"/>
              <a:buChar char="•"/>
            </a:pPr>
            <a:r>
              <a:rPr lang="en-US" sz="2400" dirty="0" smtClean="0">
                <a:solidFill>
                  <a:schemeClr val="bg1"/>
                </a:solidFill>
              </a:rPr>
              <a:t>Surfactants can be the most “sticky” part                                                of a carpet cleaning solution</a:t>
            </a:r>
          </a:p>
        </p:txBody>
      </p:sp>
    </p:spTree>
    <p:extLst>
      <p:ext uri="{BB962C8B-B14F-4D97-AF65-F5344CB8AC3E}">
        <p14:creationId xmlns:p14="http://schemas.microsoft.com/office/powerpoint/2010/main" val="2098668207"/>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anim calcmode="lin" valueType="num">
                                      <p:cBhvr additive="base">
                                        <p:cTn id="25"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4" end="4"/>
                                            </p:txEl>
                                          </p:spTgt>
                                        </p:tgtEl>
                                        <p:attrNameLst>
                                          <p:attrName>style.visibility</p:attrName>
                                        </p:attrNameLst>
                                      </p:cBhvr>
                                      <p:to>
                                        <p:strVal val="visible"/>
                                      </p:to>
                                    </p:set>
                                    <p:anim calcmode="lin" valueType="num">
                                      <p:cBhvr additive="base">
                                        <p:cTn id="31"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xEl>
                                              <p:pRg st="5" end="5"/>
                                            </p:txEl>
                                          </p:spTgt>
                                        </p:tgtEl>
                                        <p:attrNameLst>
                                          <p:attrName>style.visibility</p:attrName>
                                        </p:attrNameLst>
                                      </p:cBhvr>
                                      <p:to>
                                        <p:strVal val="visible"/>
                                      </p:to>
                                    </p:set>
                                    <p:anim calcmode="lin" valueType="num">
                                      <p:cBhvr additive="base">
                                        <p:cTn id="37"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7. </a:t>
            </a:r>
            <a:r>
              <a:rPr lang="en-US" sz="2800" dirty="0">
                <a:solidFill>
                  <a:schemeClr val="bg1"/>
                </a:solidFill>
              </a:rPr>
              <a:t>Does a higher pH and more solvents get a dirty polyester carpet cleaner?</a:t>
            </a:r>
          </a:p>
          <a:p>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16" name="TextBox 15"/>
          <p:cNvSpPr txBox="1"/>
          <p:nvPr/>
        </p:nvSpPr>
        <p:spPr>
          <a:xfrm>
            <a:off x="123922" y="1092307"/>
            <a:ext cx="8826219" cy="2677656"/>
          </a:xfrm>
          <a:prstGeom prst="rect">
            <a:avLst/>
          </a:prstGeom>
          <a:noFill/>
        </p:spPr>
        <p:txBody>
          <a:bodyPr wrap="square" rtlCol="0">
            <a:spAutoFit/>
          </a:bodyPr>
          <a:lstStyle/>
          <a:p>
            <a:pPr marL="342900" lvl="0" indent="-342900">
              <a:buFont typeface="Arial" panose="020B0604020202020204" pitchFamily="34" charset="0"/>
              <a:buChar char="•"/>
            </a:pPr>
            <a:r>
              <a:rPr lang="en-US" sz="2400" dirty="0" smtClean="0">
                <a:solidFill>
                  <a:schemeClr val="bg1"/>
                </a:solidFill>
              </a:rPr>
              <a:t>You need a solution that can penetrate the water repelling tendencies of the carpet and dissolve the oil</a:t>
            </a:r>
          </a:p>
          <a:p>
            <a:pPr marL="342900" lvl="0" indent="-342900">
              <a:buFont typeface="Arial" panose="020B0604020202020204" pitchFamily="34" charset="0"/>
              <a:buChar char="•"/>
            </a:pPr>
            <a:r>
              <a:rPr lang="en-US" sz="2400" u="sng" dirty="0" smtClean="0">
                <a:solidFill>
                  <a:schemeClr val="bg1"/>
                </a:solidFill>
              </a:rPr>
              <a:t>You need a solution that has been tested for soil removal </a:t>
            </a:r>
            <a:r>
              <a:rPr lang="en-US" sz="2400" i="1" u="sng" dirty="0" smtClean="0">
                <a:solidFill>
                  <a:schemeClr val="bg1"/>
                </a:solidFill>
              </a:rPr>
              <a:t>with a test soil that includes an oily component</a:t>
            </a:r>
            <a:r>
              <a:rPr lang="en-US" sz="2400" u="sng" dirty="0" smtClean="0">
                <a:solidFill>
                  <a:schemeClr val="bg1"/>
                </a:solidFill>
              </a:rPr>
              <a:t> on polyester carpet, not nylon</a:t>
            </a:r>
          </a:p>
          <a:p>
            <a:pPr marL="342900" lvl="0" indent="-342900">
              <a:buFont typeface="Arial" panose="020B0604020202020204" pitchFamily="34" charset="0"/>
              <a:buChar char="•"/>
            </a:pPr>
            <a:r>
              <a:rPr lang="en-US" sz="2400" dirty="0" smtClean="0">
                <a:solidFill>
                  <a:schemeClr val="bg1"/>
                </a:solidFill>
              </a:rPr>
              <a:t>Acid rinsing does not make much sense with a dirty polyester carpet</a:t>
            </a:r>
          </a:p>
        </p:txBody>
      </p:sp>
    </p:spTree>
    <p:extLst>
      <p:ext uri="{BB962C8B-B14F-4D97-AF65-F5344CB8AC3E}">
        <p14:creationId xmlns:p14="http://schemas.microsoft.com/office/powerpoint/2010/main" val="240464215"/>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5078313"/>
          </a:xfrm>
          <a:prstGeom prst="rect">
            <a:avLst/>
          </a:prstGeom>
          <a:noFill/>
        </p:spPr>
        <p:txBody>
          <a:bodyPr wrap="square" rtlCol="0">
            <a:spAutoFit/>
          </a:bodyPr>
          <a:lstStyle/>
          <a:p>
            <a:r>
              <a:rPr lang="en-US" dirty="0" smtClean="0"/>
              <a:t>Resources (for further investigation)</a:t>
            </a:r>
          </a:p>
          <a:p>
            <a:r>
              <a:rPr lang="en-US" dirty="0">
                <a:solidFill>
                  <a:schemeClr val="bg1"/>
                </a:solidFill>
                <a:hlinkClick r:id="rId7"/>
              </a:rPr>
              <a:t>https://thecleansceneblog.wordpress.com/2017/03/02/myths-fables-fact-about-vacuum-science/?</a:t>
            </a:r>
            <a:r>
              <a:rPr lang="en-US" dirty="0" smtClean="0">
                <a:solidFill>
                  <a:schemeClr val="bg1"/>
                </a:solidFill>
                <a:hlinkClick r:id="rId7"/>
              </a:rPr>
              <a:t>frame-nonce=85f72963f9</a:t>
            </a:r>
            <a:endParaRPr lang="en-US" dirty="0" smtClean="0">
              <a:solidFill>
                <a:schemeClr val="bg1"/>
              </a:solidFill>
            </a:endParaRPr>
          </a:p>
          <a:p>
            <a:endParaRPr lang="en-US" dirty="0" smtClean="0">
              <a:solidFill>
                <a:schemeClr val="bg1"/>
              </a:solidFill>
              <a:hlinkClick r:id="rId8"/>
            </a:endParaRPr>
          </a:p>
          <a:p>
            <a:r>
              <a:rPr lang="en-US" dirty="0" smtClean="0">
                <a:solidFill>
                  <a:schemeClr val="bg1"/>
                </a:solidFill>
                <a:hlinkClick r:id="rId8"/>
              </a:rPr>
              <a:t>https</a:t>
            </a:r>
            <a:r>
              <a:rPr lang="en-US" dirty="0">
                <a:solidFill>
                  <a:schemeClr val="bg1"/>
                </a:solidFill>
                <a:hlinkClick r:id="rId8"/>
              </a:rPr>
              <a:t>://thecleansceneblog.wordpress.com/2014/02/13/carpets-health-and-science-a-new-understanding-for-the-residential-and-commercial-carpet-owner-2/?</a:t>
            </a:r>
            <a:r>
              <a:rPr lang="en-US" dirty="0" smtClean="0">
                <a:solidFill>
                  <a:schemeClr val="bg1"/>
                </a:solidFill>
                <a:hlinkClick r:id="rId8"/>
              </a:rPr>
              <a:t>frame-nonce=85f72963f9</a:t>
            </a:r>
            <a:endParaRPr lang="en-US" dirty="0" smtClean="0">
              <a:solidFill>
                <a:schemeClr val="bg1"/>
              </a:solidFill>
            </a:endParaRPr>
          </a:p>
          <a:p>
            <a:endParaRPr lang="en-US" dirty="0" smtClean="0"/>
          </a:p>
          <a:p>
            <a:r>
              <a:rPr lang="en-US" dirty="0" smtClean="0"/>
              <a:t>Berry, Dr. Michael, “Characteristics of High-Performance Carpet Cleaning”, The Journal of Cleaning, Restoration, and Inspection,  IICRC, Winter 2017, pages 20-26</a:t>
            </a:r>
          </a:p>
          <a:p>
            <a:r>
              <a:rPr lang="en-US" dirty="0">
                <a:hlinkClick r:id="rId9"/>
              </a:rPr>
              <a:t>http://digitaledition.qwinc.com/publication/index.php?i=377830&amp;m=&amp;l=&amp;p=1&amp;pre=&amp;ver=html5#{"page":20,"issue_id":377830</a:t>
            </a:r>
            <a:r>
              <a:rPr lang="en-US" dirty="0" smtClean="0">
                <a:hlinkClick r:id="rId9"/>
              </a:rPr>
              <a:t>}</a:t>
            </a:r>
            <a:endParaRPr lang="en-US" dirty="0" smtClean="0"/>
          </a:p>
          <a:p>
            <a:endParaRPr lang="en-US" dirty="0"/>
          </a:p>
          <a:p>
            <a:r>
              <a:rPr lang="en-US" dirty="0" smtClean="0"/>
              <a:t>Berry, Dr. Michael A, Protecting the Built Environment – Cleaning for Health, </a:t>
            </a:r>
            <a:r>
              <a:rPr lang="en-US" dirty="0" err="1" smtClean="0"/>
              <a:t>TriComm</a:t>
            </a:r>
            <a:r>
              <a:rPr lang="en-US" dirty="0" smtClean="0"/>
              <a:t> 21</a:t>
            </a:r>
            <a:r>
              <a:rPr lang="en-US" baseline="30000" dirty="0" smtClean="0"/>
              <a:t>st</a:t>
            </a:r>
            <a:r>
              <a:rPr lang="en-US" dirty="0" smtClean="0"/>
              <a:t> Press, Chapel Hill, NC, 1993</a:t>
            </a:r>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550628122"/>
      </p:ext>
    </p:extLst>
  </p:cSld>
  <p:clrMapOvr>
    <a:masterClrMapping/>
  </p:clrMapOvr>
  <p:transition spd="slow" advTm="6819">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pPr lvl="0"/>
            <a:r>
              <a:rPr lang="en-US" sz="2800" dirty="0" smtClean="0">
                <a:solidFill>
                  <a:schemeClr val="bg1"/>
                </a:solidFill>
              </a:rPr>
              <a:t>7. </a:t>
            </a:r>
            <a:r>
              <a:rPr lang="en-US" sz="2800" dirty="0">
                <a:solidFill>
                  <a:schemeClr val="bg1"/>
                </a:solidFill>
              </a:rPr>
              <a:t>Does a higher pH and more solvents get a dirty polyester carpet cleaner</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2" name="Picture 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1000" y="1600200"/>
            <a:ext cx="1299728" cy="2284370"/>
          </a:xfrm>
          <a:prstGeom prst="rect">
            <a:avLst/>
          </a:prstGeom>
        </p:spPr>
      </p:pic>
      <p:pic>
        <p:nvPicPr>
          <p:cNvPr id="16" name="Picture 1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352800" y="1596351"/>
            <a:ext cx="1609644" cy="2288219"/>
          </a:xfrm>
          <a:prstGeom prst="rect">
            <a:avLst/>
          </a:prstGeom>
        </p:spPr>
      </p:pic>
      <p:pic>
        <p:nvPicPr>
          <p:cNvPr id="17"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495170" y="1600200"/>
            <a:ext cx="1276096" cy="2284370"/>
          </a:xfrm>
          <a:prstGeom prst="rect">
            <a:avLst/>
          </a:prstGeom>
        </p:spPr>
      </p:pic>
      <p:pic>
        <p:nvPicPr>
          <p:cNvPr id="20" name="Picture 19"/>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121558" y="1596351"/>
            <a:ext cx="1238794" cy="2288219"/>
          </a:xfrm>
          <a:prstGeom prst="rect">
            <a:avLst/>
          </a:prstGeom>
        </p:spPr>
      </p:pic>
      <p:sp>
        <p:nvSpPr>
          <p:cNvPr id="4" name="TextBox 3"/>
          <p:cNvSpPr txBox="1"/>
          <p:nvPr/>
        </p:nvSpPr>
        <p:spPr>
          <a:xfrm>
            <a:off x="381000" y="3976286"/>
            <a:ext cx="1828800" cy="923330"/>
          </a:xfrm>
          <a:prstGeom prst="rect">
            <a:avLst/>
          </a:prstGeom>
          <a:noFill/>
        </p:spPr>
        <p:txBody>
          <a:bodyPr wrap="square" rtlCol="0">
            <a:spAutoFit/>
          </a:bodyPr>
          <a:lstStyle/>
          <a:p>
            <a:r>
              <a:rPr lang="en-US" dirty="0" smtClean="0">
                <a:solidFill>
                  <a:schemeClr val="bg1"/>
                </a:solidFill>
              </a:rPr>
              <a:t>Olefin/Polyester Formulated and Tested Prespray</a:t>
            </a:r>
            <a:endParaRPr lang="en-US" dirty="0">
              <a:solidFill>
                <a:schemeClr val="bg1"/>
              </a:solidFill>
            </a:endParaRPr>
          </a:p>
        </p:txBody>
      </p:sp>
      <p:sp>
        <p:nvSpPr>
          <p:cNvPr id="22" name="TextBox 21"/>
          <p:cNvSpPr txBox="1"/>
          <p:nvPr/>
        </p:nvSpPr>
        <p:spPr>
          <a:xfrm>
            <a:off x="3292758" y="3976855"/>
            <a:ext cx="1828800" cy="1200329"/>
          </a:xfrm>
          <a:prstGeom prst="rect">
            <a:avLst/>
          </a:prstGeom>
          <a:noFill/>
        </p:spPr>
        <p:txBody>
          <a:bodyPr wrap="square" rtlCol="0">
            <a:spAutoFit/>
          </a:bodyPr>
          <a:lstStyle/>
          <a:p>
            <a:r>
              <a:rPr lang="en-US" dirty="0" smtClean="0">
                <a:solidFill>
                  <a:schemeClr val="bg1"/>
                </a:solidFill>
              </a:rPr>
              <a:t>Olefin/Polyester Alkaline Detergent  Extraction Rinses</a:t>
            </a:r>
            <a:endParaRPr lang="en-US" dirty="0">
              <a:solidFill>
                <a:schemeClr val="bg1"/>
              </a:solidFill>
            </a:endParaRPr>
          </a:p>
        </p:txBody>
      </p:sp>
    </p:spTree>
    <p:extLst>
      <p:ext uri="{BB962C8B-B14F-4D97-AF65-F5344CB8AC3E}">
        <p14:creationId xmlns:p14="http://schemas.microsoft.com/office/powerpoint/2010/main" val="904535405"/>
      </p:ext>
    </p:extLst>
  </p:cSld>
  <p:clrMapOvr>
    <a:masterClrMapping/>
  </p:clrMapOvr>
  <p:transition spd="slow" advTm="6819">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1026" name="Picture 2" descr="Image result for King Kong Truck mount">
            <a:hlinkClick r:id="rId8"/>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57795" y="1146300"/>
            <a:ext cx="5132172" cy="3409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632875"/>
      </p:ext>
    </p:extLst>
  </p:cSld>
  <p:clrMapOvr>
    <a:masterClrMapping/>
  </p:clrMapOvr>
  <p:transition spd="slow" advTm="6819">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2050" name="Picture 2" descr="Related image">
            <a:hlinkClick r:id="rId8"/>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34279" y="1080488"/>
            <a:ext cx="4865263" cy="3648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654887"/>
      </p:ext>
    </p:extLst>
  </p:cSld>
  <p:clrMapOvr>
    <a:masterClrMapping/>
  </p:clrMapOvr>
  <p:transition spd="slow" advTm="6819">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3074" name="Picture 2" descr="Image result for Tim the Toolman Taylor">
            <a:hlinkClick r:id="rId8"/>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57214" y="1124041"/>
            <a:ext cx="4785790" cy="3524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536219"/>
      </p:ext>
    </p:extLst>
  </p:cSld>
  <p:clrMapOvr>
    <a:masterClrMapping/>
  </p:clrMapOvr>
  <p:transition spd="slow" advTm="6819">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3926011" cy="2215991"/>
          </a:xfrm>
          <a:prstGeom prst="rect">
            <a:avLst/>
          </a:prstGeom>
          <a:noFill/>
        </p:spPr>
        <p:txBody>
          <a:bodyPr wrap="none" rtlCol="0">
            <a:spAutoFit/>
          </a:bodyPr>
          <a:lstStyle/>
          <a:p>
            <a:r>
              <a:rPr lang="en-US" sz="2400" b="1" dirty="0" smtClean="0">
                <a:solidFill>
                  <a:schemeClr val="bg1"/>
                </a:solidFill>
              </a:rPr>
              <a:t>2016  Industry Survey Results</a:t>
            </a:r>
          </a:p>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Vacuum</a:t>
            </a:r>
          </a:p>
          <a:p>
            <a:pPr marL="342900" indent="-342900">
              <a:buFont typeface="Wingdings" panose="05000000000000000000" pitchFamily="2" charset="2"/>
              <a:buChar char="q"/>
            </a:pPr>
            <a:r>
              <a:rPr lang="en-US" sz="2400" b="1" dirty="0" smtClean="0">
                <a:solidFill>
                  <a:schemeClr val="bg1"/>
                </a:solidFill>
              </a:rPr>
              <a:t>Reliability</a:t>
            </a:r>
          </a:p>
          <a:p>
            <a:pPr marL="342900" indent="-342900">
              <a:buFont typeface="Wingdings" panose="05000000000000000000" pitchFamily="2" charset="2"/>
              <a:buChar char="q"/>
            </a:pPr>
            <a:r>
              <a:rPr lang="en-US" sz="2400" b="1" dirty="0" smtClean="0">
                <a:solidFill>
                  <a:schemeClr val="bg1"/>
                </a:solidFill>
              </a:rPr>
              <a:t>Temperature</a:t>
            </a:r>
          </a:p>
          <a:p>
            <a:r>
              <a:rPr lang="en-US" dirty="0" smtClean="0"/>
              <a:t>?</a:t>
            </a:r>
            <a:endParaRPr lang="en-US" dirty="0"/>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9244557"/>
      </p:ext>
    </p:extLst>
  </p:cSld>
  <p:clrMapOvr>
    <a:masterClrMapping/>
  </p:clrMapOvr>
  <p:transition spd="slow" advTm="6819">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7943457" cy="2308324"/>
          </a:xfrm>
          <a:prstGeom prst="rect">
            <a:avLst/>
          </a:prstGeom>
          <a:noFill/>
        </p:spPr>
        <p:txBody>
          <a:bodyPr wrap="none" rtlCol="0">
            <a:spAutoFit/>
          </a:bodyPr>
          <a:lstStyle/>
          <a:p>
            <a:r>
              <a:rPr lang="en-US" sz="2400" b="1" dirty="0" smtClean="0">
                <a:solidFill>
                  <a:schemeClr val="bg1"/>
                </a:solidFill>
              </a:rPr>
              <a:t>1. What are and will be your main uses for your truckmount?</a:t>
            </a:r>
          </a:p>
          <a:p>
            <a:pPr marL="342900" indent="-342900">
              <a:buFont typeface="Wingdings" panose="05000000000000000000" pitchFamily="2" charset="2"/>
              <a:buChar char="q"/>
            </a:pPr>
            <a:r>
              <a:rPr lang="en-US" sz="2400" b="1" dirty="0" smtClean="0">
                <a:solidFill>
                  <a:schemeClr val="bg1"/>
                </a:solidFill>
              </a:rPr>
              <a:t>Carpet Cleaning</a:t>
            </a:r>
          </a:p>
          <a:p>
            <a:pPr marL="342900" indent="-342900">
              <a:buFont typeface="Wingdings" panose="05000000000000000000" pitchFamily="2" charset="2"/>
              <a:buChar char="q"/>
            </a:pPr>
            <a:r>
              <a:rPr lang="en-US" sz="2400" b="1" dirty="0" smtClean="0">
                <a:solidFill>
                  <a:schemeClr val="bg1"/>
                </a:solidFill>
              </a:rPr>
              <a:t>Upholstery Cleaning</a:t>
            </a:r>
          </a:p>
          <a:p>
            <a:pPr marL="342900" indent="-342900">
              <a:buFont typeface="Wingdings" panose="05000000000000000000" pitchFamily="2" charset="2"/>
              <a:buChar char="q"/>
            </a:pPr>
            <a:r>
              <a:rPr lang="en-US" sz="2400" b="1" dirty="0" smtClean="0">
                <a:solidFill>
                  <a:schemeClr val="bg1"/>
                </a:solidFill>
              </a:rPr>
              <a:t>Hard Surface Cleaning – Stone ▪ Tile ▪ Concrete</a:t>
            </a:r>
          </a:p>
          <a:p>
            <a:pPr marL="342900" indent="-342900">
              <a:buFont typeface="Wingdings" panose="05000000000000000000" pitchFamily="2" charset="2"/>
              <a:buChar char="q"/>
            </a:pPr>
            <a:r>
              <a:rPr lang="en-US" sz="2400" b="1" dirty="0" smtClean="0">
                <a:solidFill>
                  <a:schemeClr val="bg1"/>
                </a:solidFill>
              </a:rPr>
              <a:t>Flood Extraction/Water Damage Restoration</a:t>
            </a:r>
          </a:p>
          <a:p>
            <a:pPr marL="342900" indent="-342900">
              <a:buFont typeface="Wingdings" panose="05000000000000000000" pitchFamily="2" charset="2"/>
              <a:buChar char="q"/>
            </a:pPr>
            <a:r>
              <a:rPr lang="en-US" sz="2400" b="1" dirty="0" smtClean="0">
                <a:solidFill>
                  <a:schemeClr val="bg1"/>
                </a:solidFill>
              </a:rPr>
              <a:t>Pressure Washing</a:t>
            </a:r>
            <a:r>
              <a:rPr lang="en-US" dirty="0" smtClean="0"/>
              <a:t>?</a:t>
            </a:r>
            <a:endParaRPr lang="en-US" dirty="0"/>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32849229"/>
      </p:ext>
    </p:extLst>
  </p:cSld>
  <p:clrMapOvr>
    <a:masterClrMapping/>
  </p:clrMapOvr>
  <p:transition spd="slow" advTm="6819">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5428409" cy="1938992"/>
          </a:xfrm>
          <a:prstGeom prst="rect">
            <a:avLst/>
          </a:prstGeom>
          <a:noFill/>
        </p:spPr>
        <p:txBody>
          <a:bodyPr wrap="none" rtlCol="0">
            <a:spAutoFit/>
          </a:bodyPr>
          <a:lstStyle/>
          <a:p>
            <a:r>
              <a:rPr lang="en-US" sz="2400" b="1" dirty="0" smtClean="0">
                <a:solidFill>
                  <a:schemeClr val="bg1"/>
                </a:solidFill>
              </a:rPr>
              <a:t>2. What types of jobs will you be doing?</a:t>
            </a:r>
          </a:p>
          <a:p>
            <a:pPr marL="342900" indent="-342900">
              <a:buFont typeface="Wingdings" panose="05000000000000000000" pitchFamily="2" charset="2"/>
              <a:buChar char="q"/>
            </a:pPr>
            <a:r>
              <a:rPr lang="en-US" sz="2400" b="1" dirty="0" smtClean="0">
                <a:solidFill>
                  <a:schemeClr val="bg1"/>
                </a:solidFill>
              </a:rPr>
              <a:t>Commercial – Class A</a:t>
            </a:r>
          </a:p>
          <a:p>
            <a:pPr marL="342900" indent="-342900">
              <a:buFont typeface="Wingdings" panose="05000000000000000000" pitchFamily="2" charset="2"/>
              <a:buChar char="q"/>
            </a:pPr>
            <a:r>
              <a:rPr lang="en-US" sz="2400" b="1" dirty="0" smtClean="0">
                <a:solidFill>
                  <a:schemeClr val="bg1"/>
                </a:solidFill>
              </a:rPr>
              <a:t>Commercial</a:t>
            </a:r>
          </a:p>
          <a:p>
            <a:pPr marL="342900" indent="-342900">
              <a:buFont typeface="Wingdings" panose="05000000000000000000" pitchFamily="2" charset="2"/>
              <a:buChar char="q"/>
            </a:pPr>
            <a:r>
              <a:rPr lang="en-US" sz="2400" b="1" dirty="0" smtClean="0">
                <a:solidFill>
                  <a:schemeClr val="bg1"/>
                </a:solidFill>
              </a:rPr>
              <a:t>Residential</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07832431"/>
      </p:ext>
    </p:extLst>
  </p:cSld>
  <p:clrMapOvr>
    <a:masterClrMapping/>
  </p:clrMapOvr>
  <p:transition spd="slow" advTm="6819">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2308324"/>
          </a:xfrm>
          <a:prstGeom prst="rect">
            <a:avLst/>
          </a:prstGeom>
          <a:noFill/>
        </p:spPr>
        <p:txBody>
          <a:bodyPr wrap="square" rtlCol="0">
            <a:spAutoFit/>
          </a:bodyPr>
          <a:lstStyle/>
          <a:p>
            <a:r>
              <a:rPr lang="en-US" sz="2400" b="1" dirty="0">
                <a:solidFill>
                  <a:schemeClr val="bg1"/>
                </a:solidFill>
              </a:rPr>
              <a:t>3</a:t>
            </a:r>
            <a:r>
              <a:rPr lang="en-US" sz="2400" b="1" dirty="0" smtClean="0">
                <a:solidFill>
                  <a:schemeClr val="bg1"/>
                </a:solidFill>
              </a:rPr>
              <a:t>. Thinking about your last month’s jobs, how much vacuum hose do you normally use (Hose pull length)?</a:t>
            </a:r>
          </a:p>
          <a:p>
            <a:pPr marL="342900" indent="-342900">
              <a:buFont typeface="Wingdings" panose="05000000000000000000" pitchFamily="2" charset="2"/>
              <a:buChar char="q"/>
            </a:pPr>
            <a:r>
              <a:rPr lang="en-US" sz="2400" b="1" dirty="0" smtClean="0">
                <a:solidFill>
                  <a:schemeClr val="bg1"/>
                </a:solidFill>
              </a:rPr>
              <a:t>100-149’</a:t>
            </a:r>
          </a:p>
          <a:p>
            <a:pPr marL="342900" indent="-342900">
              <a:buFont typeface="Wingdings" panose="05000000000000000000" pitchFamily="2" charset="2"/>
              <a:buChar char="q"/>
            </a:pPr>
            <a:r>
              <a:rPr lang="en-US" sz="2400" b="1" dirty="0" smtClean="0">
                <a:solidFill>
                  <a:schemeClr val="bg1"/>
                </a:solidFill>
              </a:rPr>
              <a:t>150 – 200’</a:t>
            </a:r>
          </a:p>
          <a:p>
            <a:pPr marL="342900" indent="-342900">
              <a:buFont typeface="Wingdings" panose="05000000000000000000" pitchFamily="2" charset="2"/>
              <a:buChar char="q"/>
            </a:pPr>
            <a:r>
              <a:rPr lang="en-US" sz="2400" b="1" dirty="0" smtClean="0">
                <a:solidFill>
                  <a:schemeClr val="bg1"/>
                </a:solidFill>
              </a:rPr>
              <a:t>200’ +</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22950306"/>
      </p:ext>
    </p:extLst>
  </p:cSld>
  <p:clrMapOvr>
    <a:masterClrMapping/>
  </p:clrMapOvr>
  <p:transition spd="slow" advTm="6819">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1938992"/>
          </a:xfrm>
          <a:prstGeom prst="rect">
            <a:avLst/>
          </a:prstGeom>
          <a:noFill/>
        </p:spPr>
        <p:txBody>
          <a:bodyPr wrap="square" rtlCol="0">
            <a:spAutoFit/>
          </a:bodyPr>
          <a:lstStyle/>
          <a:p>
            <a:r>
              <a:rPr lang="en-US" sz="2400" b="1" dirty="0" smtClean="0">
                <a:solidFill>
                  <a:schemeClr val="bg1"/>
                </a:solidFill>
              </a:rPr>
              <a:t>4. What do you value most?</a:t>
            </a:r>
          </a:p>
          <a:p>
            <a:pPr marL="342900" indent="-342900">
              <a:buFont typeface="Wingdings" panose="05000000000000000000" pitchFamily="2" charset="2"/>
              <a:buChar char="q"/>
            </a:pPr>
            <a:r>
              <a:rPr lang="en-US" sz="2400" b="1" dirty="0" smtClean="0">
                <a:solidFill>
                  <a:schemeClr val="bg1"/>
                </a:solidFill>
              </a:rPr>
              <a:t>Performance</a:t>
            </a:r>
          </a:p>
          <a:p>
            <a:pPr marL="342900" indent="-342900">
              <a:buFont typeface="Wingdings" panose="05000000000000000000" pitchFamily="2" charset="2"/>
              <a:buChar char="q"/>
            </a:pPr>
            <a:r>
              <a:rPr lang="en-US" sz="2400" b="1" dirty="0" smtClean="0">
                <a:solidFill>
                  <a:schemeClr val="bg1"/>
                </a:solidFill>
              </a:rPr>
              <a:t>Reliability</a:t>
            </a:r>
          </a:p>
          <a:p>
            <a:pPr marL="342900" indent="-342900">
              <a:buFont typeface="Wingdings" panose="05000000000000000000" pitchFamily="2" charset="2"/>
              <a:buChar char="q"/>
            </a:pPr>
            <a:r>
              <a:rPr lang="en-US" sz="2400" b="1" dirty="0" smtClean="0">
                <a:solidFill>
                  <a:schemeClr val="bg1"/>
                </a:solidFill>
              </a:rPr>
              <a:t>Price</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26602097"/>
      </p:ext>
    </p:extLst>
  </p:cSld>
  <p:clrMapOvr>
    <a:masterClrMapping/>
  </p:clrMapOvr>
  <p:transition spd="slow" advTm="6819">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1569660"/>
          </a:xfrm>
          <a:prstGeom prst="rect">
            <a:avLst/>
          </a:prstGeom>
          <a:noFill/>
        </p:spPr>
        <p:txBody>
          <a:bodyPr wrap="square" rtlCol="0">
            <a:spAutoFit/>
          </a:bodyPr>
          <a:lstStyle/>
          <a:p>
            <a:r>
              <a:rPr lang="en-US" sz="2400" b="1" dirty="0">
                <a:solidFill>
                  <a:schemeClr val="bg1"/>
                </a:solidFill>
              </a:rPr>
              <a:t>5</a:t>
            </a:r>
            <a:r>
              <a:rPr lang="en-US" sz="2400" b="1" dirty="0" smtClean="0">
                <a:solidFill>
                  <a:schemeClr val="bg1"/>
                </a:solidFill>
              </a:rPr>
              <a:t>. Who is going to be working on the machine for service and maintenance? How mechanical are you? How far are you from a service center?</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2874396"/>
      </p:ext>
    </p:extLst>
  </p:cSld>
  <p:clrMapOvr>
    <a:masterClrMapping/>
  </p:clrMapOvr>
  <p:transition spd="slow" advTm="6819">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5909310"/>
          </a:xfrm>
          <a:prstGeom prst="rect">
            <a:avLst/>
          </a:prstGeom>
          <a:noFill/>
        </p:spPr>
        <p:txBody>
          <a:bodyPr wrap="square" rtlCol="0">
            <a:spAutoFit/>
          </a:bodyPr>
          <a:lstStyle/>
          <a:p>
            <a:r>
              <a:rPr lang="en-US" dirty="0" smtClean="0"/>
              <a:t>Resources (for further investigation)</a:t>
            </a:r>
          </a:p>
          <a:p>
            <a:endParaRPr lang="en-US" dirty="0" smtClean="0"/>
          </a:p>
          <a:p>
            <a:r>
              <a:rPr lang="en-US" dirty="0" smtClean="0"/>
              <a:t>Press </a:t>
            </a:r>
            <a:r>
              <a:rPr lang="en-US" dirty="0"/>
              <a:t>release on the </a:t>
            </a:r>
            <a:r>
              <a:rPr lang="en-US" dirty="0" err="1"/>
              <a:t>Airmed</a:t>
            </a:r>
            <a:r>
              <a:rPr lang="en-US" dirty="0"/>
              <a:t> study:  </a:t>
            </a:r>
            <a:br>
              <a:rPr lang="en-US" dirty="0"/>
            </a:br>
            <a:r>
              <a:rPr lang="en-US" u="sng" dirty="0" smtClean="0">
                <a:hlinkClick r:id="rId7"/>
              </a:rPr>
              <a:t>http</a:t>
            </a:r>
            <a:r>
              <a:rPr lang="en-US" u="sng" dirty="0">
                <a:hlinkClick r:id="rId7"/>
              </a:rPr>
              <a:t>://www.prweb.com/releases/2013/2/prweb10470656.htm\</a:t>
            </a:r>
            <a:r>
              <a:rPr lang="en-US" dirty="0"/>
              <a:t>; </a:t>
            </a:r>
            <a:endParaRPr lang="en-US" b="1" dirty="0"/>
          </a:p>
          <a:p>
            <a:r>
              <a:rPr lang="en-US" dirty="0"/>
              <a:t>Detailed information on the study: </a:t>
            </a:r>
            <a:r>
              <a:rPr lang="en-US" u="sng" dirty="0">
                <a:hlinkClick r:id="rId8"/>
              </a:rPr>
              <a:t>http://press.shawinc.com/wp-content/uploads/2014/01/Shaw_Phase_I_Study.pdf</a:t>
            </a:r>
            <a:r>
              <a:rPr lang="en-US" dirty="0"/>
              <a:t> </a:t>
            </a:r>
            <a:br>
              <a:rPr lang="en-US" dirty="0"/>
            </a:br>
            <a:r>
              <a:rPr lang="en-US" dirty="0"/>
              <a:t/>
            </a:r>
            <a:br>
              <a:rPr lang="en-US" dirty="0"/>
            </a:br>
            <a:r>
              <a:rPr lang="en-US" dirty="0"/>
              <a:t>and </a:t>
            </a:r>
            <a:r>
              <a:rPr lang="en-US" u="sng" dirty="0">
                <a:hlinkClick r:id="rId9"/>
              </a:rPr>
              <a:t>http://press.shawinc.com/wp-content/uploads/2013/12/Shaw_Phase_II_Study.pdf</a:t>
            </a:r>
            <a:endParaRPr lang="en-US" b="1" dirty="0"/>
          </a:p>
          <a:p>
            <a:endParaRPr lang="en-US" dirty="0"/>
          </a:p>
          <a:p>
            <a:r>
              <a:rPr lang="en-US" dirty="0">
                <a:hlinkClick r:id="rId10"/>
              </a:rPr>
              <a:t>http://</a:t>
            </a:r>
            <a:r>
              <a:rPr lang="en-US" dirty="0" smtClean="0">
                <a:hlinkClick r:id="rId10"/>
              </a:rPr>
              <a:t>www.shawcontract.com/Content/LiteraturePDFs/Technical_pdf/carpetsinschools02.pdf</a:t>
            </a:r>
            <a:endParaRPr lang="en-US" dirty="0" smtClean="0"/>
          </a:p>
          <a:p>
            <a:endParaRPr lang="en-US" dirty="0"/>
          </a:p>
          <a:p>
            <a:r>
              <a:rPr lang="en-US" dirty="0">
                <a:hlinkClick r:id="rId11"/>
              </a:rPr>
              <a:t>https://thecleansceneblog.wordpress.com/2013/10/30/the-value-of-heat-in-extraction-cleaning/?</a:t>
            </a:r>
            <a:r>
              <a:rPr lang="en-US" dirty="0" smtClean="0">
                <a:hlinkClick r:id="rId11"/>
              </a:rPr>
              <a:t>frame-nonce=ac45bada5c</a:t>
            </a:r>
            <a:endParaRPr lang="en-US" dirty="0" smtClean="0"/>
          </a:p>
          <a:p>
            <a:endParaRPr lang="en-US" dirty="0"/>
          </a:p>
          <a:p>
            <a:r>
              <a:rPr lang="en-US" dirty="0">
                <a:hlinkClick r:id="rId12"/>
              </a:rPr>
              <a:t>https://thecleansceneblog.wordpress.com/2013/11/16/the-7-most-common-misconceptions-about-carpet-cleaning-chemistry-part-1/?</a:t>
            </a:r>
            <a:r>
              <a:rPr lang="en-US" dirty="0" smtClean="0">
                <a:hlinkClick r:id="rId12"/>
              </a:rPr>
              <a:t>frame-nonce=ac45bada5c</a:t>
            </a:r>
            <a:endParaRPr lang="en-US" dirty="0" smtClean="0"/>
          </a:p>
          <a:p>
            <a:endParaRPr lang="en-US" dirty="0" smtClean="0"/>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1110509297"/>
      </p:ext>
    </p:extLst>
  </p:cSld>
  <p:clrMapOvr>
    <a:masterClrMapping/>
  </p:clrMapOvr>
  <p:transition spd="slow" advTm="6819">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2308324"/>
          </a:xfrm>
          <a:prstGeom prst="rect">
            <a:avLst/>
          </a:prstGeom>
          <a:noFill/>
        </p:spPr>
        <p:txBody>
          <a:bodyPr wrap="square" rtlCol="0">
            <a:spAutoFit/>
          </a:bodyPr>
          <a:lstStyle/>
          <a:p>
            <a:r>
              <a:rPr lang="en-US" sz="2400" b="1" dirty="0">
                <a:solidFill>
                  <a:schemeClr val="bg1"/>
                </a:solidFill>
              </a:rPr>
              <a:t>6</a:t>
            </a:r>
            <a:r>
              <a:rPr lang="en-US" sz="2400" b="1" dirty="0" smtClean="0">
                <a:solidFill>
                  <a:schemeClr val="bg1"/>
                </a:solidFill>
              </a:rPr>
              <a:t>. Have you ever done dual wand cleaning? Do you anticipate doing a lot of dual wand cleaning in the future?</a:t>
            </a:r>
          </a:p>
          <a:p>
            <a:pPr marL="342900" indent="-342900">
              <a:buFont typeface="Wingdings" panose="05000000000000000000" pitchFamily="2" charset="2"/>
              <a:buChar char="q"/>
            </a:pPr>
            <a:r>
              <a:rPr lang="en-US" sz="2400" b="1" dirty="0" smtClean="0">
                <a:solidFill>
                  <a:schemeClr val="bg1"/>
                </a:solidFill>
              </a:rPr>
              <a:t>Yes</a:t>
            </a:r>
          </a:p>
          <a:p>
            <a:pPr marL="342900" indent="-342900">
              <a:buFont typeface="Wingdings" panose="05000000000000000000" pitchFamily="2" charset="2"/>
              <a:buChar char="q"/>
            </a:pPr>
            <a:r>
              <a:rPr lang="en-US" sz="2400" b="1" dirty="0" smtClean="0">
                <a:solidFill>
                  <a:schemeClr val="bg1"/>
                </a:solidFill>
              </a:rPr>
              <a:t>No</a:t>
            </a:r>
          </a:p>
          <a:p>
            <a:pPr marL="342900" indent="-342900">
              <a:buFont typeface="Wingdings" panose="05000000000000000000" pitchFamily="2" charset="2"/>
              <a:buChar char="q"/>
            </a:pPr>
            <a:r>
              <a:rPr lang="en-US" sz="2400" b="1" dirty="0" smtClean="0">
                <a:solidFill>
                  <a:schemeClr val="bg1"/>
                </a:solidFill>
              </a:rPr>
              <a:t>Maybe</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99861626"/>
      </p:ext>
    </p:extLst>
  </p:cSld>
  <p:clrMapOvr>
    <a:masterClrMapping/>
  </p:clrMapOvr>
  <p:transition spd="slow" advTm="6819">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2308324"/>
          </a:xfrm>
          <a:prstGeom prst="rect">
            <a:avLst/>
          </a:prstGeom>
          <a:noFill/>
        </p:spPr>
        <p:txBody>
          <a:bodyPr wrap="square" rtlCol="0">
            <a:spAutoFit/>
          </a:bodyPr>
          <a:lstStyle/>
          <a:p>
            <a:r>
              <a:rPr lang="en-US" sz="2400" b="1" dirty="0">
                <a:solidFill>
                  <a:schemeClr val="bg1"/>
                </a:solidFill>
              </a:rPr>
              <a:t>7</a:t>
            </a:r>
            <a:r>
              <a:rPr lang="en-US" sz="2400" b="1" dirty="0" smtClean="0">
                <a:solidFill>
                  <a:schemeClr val="bg1"/>
                </a:solidFill>
              </a:rPr>
              <a:t>. How are you going to make the investment?</a:t>
            </a:r>
          </a:p>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Have financing in place</a:t>
            </a:r>
          </a:p>
          <a:p>
            <a:pPr marL="342900" indent="-342900">
              <a:buFont typeface="Wingdings" panose="05000000000000000000" pitchFamily="2" charset="2"/>
              <a:buChar char="q"/>
            </a:pPr>
            <a:r>
              <a:rPr lang="en-US" sz="2400" b="1" dirty="0" smtClean="0">
                <a:solidFill>
                  <a:schemeClr val="bg1"/>
                </a:solidFill>
              </a:rPr>
              <a:t>Need financing help</a:t>
            </a:r>
          </a:p>
          <a:p>
            <a:pPr marL="342900" indent="-342900">
              <a:buFont typeface="Wingdings" panose="05000000000000000000" pitchFamily="2" charset="2"/>
              <a:buChar char="q"/>
            </a:pPr>
            <a:r>
              <a:rPr lang="en-US" sz="2400" b="1" dirty="0" smtClean="0">
                <a:solidFill>
                  <a:schemeClr val="bg1"/>
                </a:solidFill>
              </a:rPr>
              <a:t>Paying cash</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21864039"/>
      </p:ext>
    </p:extLst>
  </p:cSld>
  <p:clrMapOvr>
    <a:masterClrMapping/>
  </p:clrMapOvr>
  <p:transition spd="slow" advTm="6819">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3785652"/>
          </a:xfrm>
          <a:prstGeom prst="rect">
            <a:avLst/>
          </a:prstGeom>
          <a:noFill/>
        </p:spPr>
        <p:txBody>
          <a:bodyPr wrap="square" rtlCol="0">
            <a:spAutoFit/>
          </a:bodyPr>
          <a:lstStyle/>
          <a:p>
            <a:r>
              <a:rPr lang="en-US" sz="2400" b="1" dirty="0">
                <a:solidFill>
                  <a:schemeClr val="bg1"/>
                </a:solidFill>
              </a:rPr>
              <a:t>8</a:t>
            </a:r>
            <a:r>
              <a:rPr lang="en-US" sz="2400" b="1" dirty="0" smtClean="0">
                <a:solidFill>
                  <a:schemeClr val="bg1"/>
                </a:solidFill>
              </a:rPr>
              <a:t>. What van are you planning on putting the machine in?</a:t>
            </a:r>
          </a:p>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New van</a:t>
            </a:r>
          </a:p>
          <a:p>
            <a:pPr marL="800100" lvl="1" indent="-342900">
              <a:buFont typeface="Wingdings" panose="05000000000000000000" pitchFamily="2" charset="2"/>
              <a:buChar char="q"/>
            </a:pPr>
            <a:r>
              <a:rPr lang="en-US" sz="2400" b="1" dirty="0" smtClean="0">
                <a:solidFill>
                  <a:schemeClr val="bg1"/>
                </a:solidFill>
              </a:rPr>
              <a:t>Chevy/GMC Cargo</a:t>
            </a:r>
          </a:p>
          <a:p>
            <a:pPr marL="800100" lvl="1" indent="-342900">
              <a:buFont typeface="Wingdings" panose="05000000000000000000" pitchFamily="2" charset="2"/>
              <a:buChar char="q"/>
            </a:pPr>
            <a:r>
              <a:rPr lang="en-US" sz="2400" b="1" dirty="0" smtClean="0">
                <a:solidFill>
                  <a:schemeClr val="bg1"/>
                </a:solidFill>
              </a:rPr>
              <a:t>Ford Transit</a:t>
            </a:r>
          </a:p>
          <a:p>
            <a:pPr marL="800100" lvl="1" indent="-342900">
              <a:buFont typeface="Wingdings" panose="05000000000000000000" pitchFamily="2" charset="2"/>
              <a:buChar char="q"/>
            </a:pPr>
            <a:r>
              <a:rPr lang="en-US" sz="2400" b="1" dirty="0" smtClean="0">
                <a:solidFill>
                  <a:schemeClr val="bg1"/>
                </a:solidFill>
              </a:rPr>
              <a:t>Dodge </a:t>
            </a:r>
            <a:r>
              <a:rPr lang="en-US" sz="2400" b="1" dirty="0" err="1" smtClean="0">
                <a:solidFill>
                  <a:schemeClr val="bg1"/>
                </a:solidFill>
              </a:rPr>
              <a:t>ProMaster</a:t>
            </a:r>
            <a:endParaRPr lang="en-US" sz="2400" b="1" dirty="0" smtClean="0">
              <a:solidFill>
                <a:schemeClr val="bg1"/>
              </a:solidFill>
            </a:endParaRPr>
          </a:p>
          <a:p>
            <a:pPr marL="800100" lvl="1" indent="-342900">
              <a:buFont typeface="Wingdings" panose="05000000000000000000" pitchFamily="2" charset="2"/>
              <a:buChar char="q"/>
            </a:pPr>
            <a:r>
              <a:rPr lang="en-US" sz="2400" b="1" dirty="0" smtClean="0">
                <a:solidFill>
                  <a:schemeClr val="bg1"/>
                </a:solidFill>
              </a:rPr>
              <a:t>Nissan</a:t>
            </a:r>
          </a:p>
          <a:p>
            <a:pPr marL="342900" indent="-342900">
              <a:buFont typeface="Wingdings" panose="05000000000000000000" pitchFamily="2" charset="2"/>
              <a:buChar char="q"/>
            </a:pPr>
            <a:r>
              <a:rPr lang="en-US" sz="2400" b="1" dirty="0" smtClean="0">
                <a:solidFill>
                  <a:schemeClr val="bg1"/>
                </a:solidFill>
              </a:rPr>
              <a:t>Used Van</a:t>
            </a:r>
          </a:p>
          <a:p>
            <a:pPr marL="342900" indent="-342900">
              <a:buFont typeface="Wingdings" panose="05000000000000000000" pitchFamily="2" charset="2"/>
              <a:buChar char="q"/>
            </a:pPr>
            <a:r>
              <a:rPr lang="en-US" sz="2400" b="1" dirty="0" smtClean="0">
                <a:solidFill>
                  <a:schemeClr val="bg1"/>
                </a:solidFill>
              </a:rPr>
              <a:t>Trailer</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13329822"/>
      </p:ext>
    </p:extLst>
  </p:cSld>
  <p:clrMapOvr>
    <a:masterClrMapping/>
  </p:clrMapOvr>
  <p:transition spd="slow" advTm="6819">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1295400"/>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(perhaps, you?) really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Vacuum Blower Size</a:t>
            </a:r>
          </a:p>
        </p:txBody>
      </p:sp>
      <p:sp>
        <p:nvSpPr>
          <p:cNvPr id="2" name="TextBox 1"/>
          <p:cNvSpPr txBox="1"/>
          <p:nvPr/>
        </p:nvSpPr>
        <p:spPr>
          <a:xfrm>
            <a:off x="208829" y="2209800"/>
            <a:ext cx="8650142" cy="2308324"/>
          </a:xfrm>
          <a:prstGeom prst="rect">
            <a:avLst/>
          </a:prstGeom>
          <a:noFill/>
        </p:spPr>
        <p:txBody>
          <a:bodyPr wrap="square" rtlCol="0">
            <a:spAutoFit/>
          </a:bodyPr>
          <a:lstStyle/>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Reduce customer carpet drying times</a:t>
            </a:r>
          </a:p>
          <a:p>
            <a:pPr marL="342900" indent="-342900">
              <a:buFont typeface="Wingdings" panose="05000000000000000000" pitchFamily="2" charset="2"/>
              <a:buChar char="q"/>
            </a:pPr>
            <a:r>
              <a:rPr lang="en-US" sz="2400" b="1" dirty="0" smtClean="0">
                <a:solidFill>
                  <a:schemeClr val="bg1"/>
                </a:solidFill>
              </a:rPr>
              <a:t>Fuel consumption considerations</a:t>
            </a:r>
          </a:p>
          <a:p>
            <a:pPr marL="342900" indent="-342900">
              <a:buFont typeface="Wingdings" panose="05000000000000000000" pitchFamily="2" charset="2"/>
              <a:buChar char="q"/>
            </a:pPr>
            <a:r>
              <a:rPr lang="en-US" sz="2400" b="1" dirty="0" smtClean="0">
                <a:solidFill>
                  <a:schemeClr val="bg1"/>
                </a:solidFill>
              </a:rPr>
              <a:t>Blower longevity</a:t>
            </a:r>
          </a:p>
          <a:p>
            <a:pPr marL="342900" indent="-342900">
              <a:buFont typeface="Wingdings" panose="05000000000000000000" pitchFamily="2" charset="2"/>
              <a:buChar char="q"/>
            </a:pPr>
            <a:r>
              <a:rPr lang="en-US" sz="2400" b="1" dirty="0" smtClean="0">
                <a:solidFill>
                  <a:schemeClr val="bg1"/>
                </a:solidFill>
              </a:rPr>
              <a:t>Longer hose runs</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55985171"/>
      </p:ext>
    </p:extLst>
  </p:cSld>
  <p:clrMapOvr>
    <a:masterClrMapping/>
  </p:clrMapOvr>
  <p:transition spd="slow" advTm="6819">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98" y="1426677"/>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(perhaps, you?) really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Heat (Solution Temperature)</a:t>
            </a:r>
          </a:p>
        </p:txBody>
      </p:sp>
      <p:sp>
        <p:nvSpPr>
          <p:cNvPr id="2" name="TextBox 1"/>
          <p:cNvSpPr txBox="1"/>
          <p:nvPr/>
        </p:nvSpPr>
        <p:spPr>
          <a:xfrm>
            <a:off x="125027" y="2514600"/>
            <a:ext cx="8650142" cy="2308324"/>
          </a:xfrm>
          <a:prstGeom prst="rect">
            <a:avLst/>
          </a:prstGeom>
          <a:noFill/>
        </p:spPr>
        <p:txBody>
          <a:bodyPr wrap="square" rtlCol="0">
            <a:spAutoFit/>
          </a:bodyPr>
          <a:lstStyle/>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Faster cleaning</a:t>
            </a:r>
          </a:p>
          <a:p>
            <a:pPr marL="342900" indent="-342900">
              <a:buFont typeface="Wingdings" panose="05000000000000000000" pitchFamily="2" charset="2"/>
              <a:buChar char="q"/>
            </a:pPr>
            <a:r>
              <a:rPr lang="en-US" sz="2400" b="1" dirty="0" smtClean="0">
                <a:solidFill>
                  <a:schemeClr val="bg1"/>
                </a:solidFill>
              </a:rPr>
              <a:t>Reduce drying times</a:t>
            </a:r>
          </a:p>
          <a:p>
            <a:pPr marL="342900" indent="-342900">
              <a:buFont typeface="Wingdings" panose="05000000000000000000" pitchFamily="2" charset="2"/>
              <a:buChar char="q"/>
            </a:pPr>
            <a:r>
              <a:rPr lang="en-US" sz="2400" b="1" dirty="0" smtClean="0">
                <a:solidFill>
                  <a:schemeClr val="bg1"/>
                </a:solidFill>
              </a:rPr>
              <a:t>Reduce chemical usage</a:t>
            </a:r>
          </a:p>
          <a:p>
            <a:pPr marL="342900" indent="-342900">
              <a:buFont typeface="Wingdings" panose="05000000000000000000" pitchFamily="2" charset="2"/>
              <a:buChar char="q"/>
            </a:pPr>
            <a:r>
              <a:rPr lang="en-US" sz="2400" b="1" dirty="0" smtClean="0">
                <a:solidFill>
                  <a:schemeClr val="bg1"/>
                </a:solidFill>
              </a:rPr>
              <a:t>Reduce microorganisms</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57253758"/>
      </p:ext>
    </p:extLst>
  </p:cSld>
  <p:clrMapOvr>
    <a:masterClrMapping/>
  </p:clrMapOvr>
  <p:transition spd="slow" advTm="6819">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645" y="1828800"/>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really (perhaps, you?)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Pressure (Solution Pressure)</a:t>
            </a:r>
          </a:p>
        </p:txBody>
      </p:sp>
      <p:sp>
        <p:nvSpPr>
          <p:cNvPr id="2" name="TextBox 1"/>
          <p:cNvSpPr txBox="1"/>
          <p:nvPr/>
        </p:nvSpPr>
        <p:spPr>
          <a:xfrm>
            <a:off x="152400" y="2787177"/>
            <a:ext cx="8650142" cy="2308324"/>
          </a:xfrm>
          <a:prstGeom prst="rect">
            <a:avLst/>
          </a:prstGeom>
          <a:noFill/>
        </p:spPr>
        <p:txBody>
          <a:bodyPr wrap="square" rtlCol="0">
            <a:spAutoFit/>
          </a:bodyPr>
          <a:lstStyle/>
          <a:p>
            <a:endParaRPr lang="en-US" sz="2400" b="1" dirty="0" smtClean="0">
              <a:solidFill>
                <a:schemeClr val="bg1"/>
              </a:solidFill>
            </a:endParaRPr>
          </a:p>
          <a:p>
            <a:r>
              <a:rPr lang="en-US" sz="2400" b="1" dirty="0" smtClean="0">
                <a:solidFill>
                  <a:schemeClr val="bg1"/>
                </a:solidFill>
              </a:rPr>
              <a:t>How much pressure are you going to consistently need?</a:t>
            </a:r>
          </a:p>
          <a:p>
            <a:pPr marL="342900" indent="-342900">
              <a:buFont typeface="Wingdings" panose="05000000000000000000" pitchFamily="2" charset="2"/>
              <a:buChar char="q"/>
            </a:pPr>
            <a:r>
              <a:rPr lang="en-US" sz="2400" b="1" dirty="0" smtClean="0">
                <a:solidFill>
                  <a:schemeClr val="bg1"/>
                </a:solidFill>
              </a:rPr>
              <a:t>300-450 psi</a:t>
            </a:r>
          </a:p>
          <a:p>
            <a:pPr marL="342900" indent="-342900">
              <a:buFont typeface="Wingdings" panose="05000000000000000000" pitchFamily="2" charset="2"/>
              <a:buChar char="q"/>
            </a:pPr>
            <a:r>
              <a:rPr lang="en-US" sz="2400" b="1" dirty="0" smtClean="0">
                <a:solidFill>
                  <a:schemeClr val="bg1"/>
                </a:solidFill>
              </a:rPr>
              <a:t>800-1200 psi</a:t>
            </a:r>
          </a:p>
          <a:p>
            <a:pPr marL="342900" indent="-342900">
              <a:buFont typeface="Wingdings" panose="05000000000000000000" pitchFamily="2" charset="2"/>
              <a:buChar char="q"/>
            </a:pPr>
            <a:r>
              <a:rPr lang="en-US" sz="2400" b="1" dirty="0" smtClean="0">
                <a:solidFill>
                  <a:schemeClr val="bg1"/>
                </a:solidFill>
              </a:rPr>
              <a:t>2000 psi +</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75834412"/>
      </p:ext>
    </p:extLst>
  </p:cSld>
  <p:clrMapOvr>
    <a:masterClrMapping/>
  </p:clrMapOvr>
  <p:transition spd="slow" advTm="6819">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4977" y="1295400"/>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really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Engine (Power)</a:t>
            </a:r>
          </a:p>
        </p:txBody>
      </p:sp>
      <p:sp>
        <p:nvSpPr>
          <p:cNvPr id="2" name="TextBox 1"/>
          <p:cNvSpPr txBox="1"/>
          <p:nvPr/>
        </p:nvSpPr>
        <p:spPr>
          <a:xfrm>
            <a:off x="221406" y="2417845"/>
            <a:ext cx="8650142" cy="2677656"/>
          </a:xfrm>
          <a:prstGeom prst="rect">
            <a:avLst/>
          </a:prstGeom>
          <a:noFill/>
        </p:spPr>
        <p:txBody>
          <a:bodyPr wrap="square" rtlCol="0">
            <a:spAutoFit/>
          </a:bodyPr>
          <a:lstStyle/>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Adequate without too high of rpm’s</a:t>
            </a:r>
          </a:p>
          <a:p>
            <a:pPr marL="342900" indent="-342900">
              <a:buFont typeface="Wingdings" panose="05000000000000000000" pitchFamily="2" charset="2"/>
              <a:buChar char="q"/>
            </a:pPr>
            <a:r>
              <a:rPr lang="en-US" sz="2400" b="1" dirty="0" smtClean="0">
                <a:solidFill>
                  <a:schemeClr val="bg1"/>
                </a:solidFill>
              </a:rPr>
              <a:t>Adequate without overkill</a:t>
            </a:r>
          </a:p>
          <a:p>
            <a:pPr marL="342900" indent="-342900">
              <a:buFont typeface="Wingdings" panose="05000000000000000000" pitchFamily="2" charset="2"/>
              <a:buChar char="q"/>
            </a:pPr>
            <a:r>
              <a:rPr lang="en-US" sz="2400" b="1" dirty="0" smtClean="0">
                <a:solidFill>
                  <a:schemeClr val="bg1"/>
                </a:solidFill>
              </a:rPr>
              <a:t>Bigger equals more fuel consumption</a:t>
            </a:r>
          </a:p>
          <a:p>
            <a:pPr marL="342900" indent="-342900">
              <a:buFont typeface="Wingdings" panose="05000000000000000000" pitchFamily="2" charset="2"/>
              <a:buChar char="q"/>
            </a:pPr>
            <a:r>
              <a:rPr lang="en-US" sz="2400" b="1" dirty="0" smtClean="0">
                <a:solidFill>
                  <a:schemeClr val="bg1"/>
                </a:solidFill>
              </a:rPr>
              <a:t>Liquid cooled or air cooled</a:t>
            </a:r>
          </a:p>
          <a:p>
            <a:pPr marL="342900" indent="-342900">
              <a:buFont typeface="Wingdings" panose="05000000000000000000" pitchFamily="2" charset="2"/>
              <a:buChar char="q"/>
            </a:pPr>
            <a:r>
              <a:rPr lang="en-US" sz="2400" b="1" dirty="0" smtClean="0">
                <a:solidFill>
                  <a:schemeClr val="bg1"/>
                </a:solidFill>
              </a:rPr>
              <a:t>Direct Drive / PTO</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19063123"/>
      </p:ext>
    </p:extLst>
  </p:cSld>
  <p:clrMapOvr>
    <a:masterClrMapping/>
  </p:clrMapOvr>
  <p:transition spd="slow" advTm="6819">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smtClean="0">
                <a:solidFill>
                  <a:schemeClr val="bg1"/>
                </a:solidFill>
              </a:rPr>
              <a:t>9. </a:t>
            </a:r>
            <a:r>
              <a:rPr lang="en-US" sz="2800" dirty="0">
                <a:solidFill>
                  <a:schemeClr val="bg1"/>
                </a:solidFill>
              </a:rPr>
              <a:t>More CFM is the end all, be all to vacuum performance and faster drying carpets</a:t>
            </a:r>
          </a:p>
          <a:p>
            <a:pPr lvl="0"/>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2" name="TextBox 1"/>
          <p:cNvSpPr txBox="1"/>
          <p:nvPr/>
        </p:nvSpPr>
        <p:spPr>
          <a:xfrm>
            <a:off x="381001" y="1295398"/>
            <a:ext cx="8610599" cy="2677656"/>
          </a:xfrm>
          <a:prstGeom prst="rect">
            <a:avLst/>
          </a:prstGeom>
          <a:noFill/>
        </p:spPr>
        <p:txBody>
          <a:bodyPr wrap="square" rtlCol="0">
            <a:spAutoFit/>
          </a:bodyPr>
          <a:lstStyle/>
          <a:p>
            <a:r>
              <a:rPr lang="en-US" sz="2400" dirty="0">
                <a:solidFill>
                  <a:schemeClr val="bg1"/>
                </a:solidFill>
              </a:rPr>
              <a:t>Myth #1: The more lift a system has, the better the cleaning will be</a:t>
            </a:r>
          </a:p>
          <a:p>
            <a:r>
              <a:rPr lang="en-US" sz="2400" dirty="0">
                <a:solidFill>
                  <a:schemeClr val="bg1"/>
                </a:solidFill>
              </a:rPr>
              <a:t> </a:t>
            </a:r>
          </a:p>
          <a:p>
            <a:r>
              <a:rPr lang="en-US" sz="2400" dirty="0">
                <a:solidFill>
                  <a:schemeClr val="bg1"/>
                </a:solidFill>
              </a:rPr>
              <a:t>Myth #2 The more CFM a vacuum has, the drier the carpet will be after cleaning.</a:t>
            </a:r>
          </a:p>
          <a:p>
            <a:endParaRPr lang="en-US" sz="2400" dirty="0" smtClean="0">
              <a:solidFill>
                <a:schemeClr val="bg1"/>
              </a:solidFill>
            </a:endParaRPr>
          </a:p>
          <a:p>
            <a:r>
              <a:rPr lang="en-US" sz="2400" dirty="0" smtClean="0">
                <a:solidFill>
                  <a:schemeClr val="bg1"/>
                </a:solidFill>
              </a:rPr>
              <a:t>Myth </a:t>
            </a:r>
            <a:r>
              <a:rPr lang="en-US" sz="2400" dirty="0">
                <a:solidFill>
                  <a:schemeClr val="bg1"/>
                </a:solidFill>
              </a:rPr>
              <a:t>#3:  Vacuum Pressure reading on the vacuum gauge represents the entire load on the machine</a:t>
            </a:r>
            <a:r>
              <a:rPr lang="en-US" sz="2400" dirty="0" smtClean="0">
                <a:solidFill>
                  <a:schemeClr val="bg1"/>
                </a:solidFill>
              </a:rPr>
              <a:t>.</a:t>
            </a:r>
            <a:endParaRPr lang="en-US" sz="2400" dirty="0">
              <a:solidFill>
                <a:schemeClr val="bg1"/>
              </a:solidFill>
            </a:endParaRPr>
          </a:p>
        </p:txBody>
      </p:sp>
    </p:spTree>
    <p:extLst>
      <p:ext uri="{BB962C8B-B14F-4D97-AF65-F5344CB8AC3E}">
        <p14:creationId xmlns:p14="http://schemas.microsoft.com/office/powerpoint/2010/main" val="2626132904"/>
      </p:ext>
    </p:extLst>
  </p:cSld>
  <p:clrMapOvr>
    <a:masterClrMapping/>
  </p:clrMapOvr>
  <p:transition spd="slow" advTm="6819">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4401205"/>
          </a:xfrm>
          <a:prstGeom prst="rect">
            <a:avLst/>
          </a:prstGeom>
          <a:noFill/>
        </p:spPr>
        <p:txBody>
          <a:bodyPr wrap="square" rtlCol="0">
            <a:spAutoFit/>
          </a:bodyPr>
          <a:lstStyle/>
          <a:p>
            <a:pPr lvl="0"/>
            <a:r>
              <a:rPr lang="en-US" sz="2800" dirty="0" smtClean="0">
                <a:solidFill>
                  <a:schemeClr val="bg1"/>
                </a:solidFill>
              </a:rPr>
              <a:t>10. </a:t>
            </a:r>
            <a:r>
              <a:rPr lang="en-US" sz="2800" dirty="0">
                <a:solidFill>
                  <a:schemeClr val="bg1"/>
                </a:solidFill>
              </a:rPr>
              <a:t>The temperature gauge on my machine says 220°F, so that is what temperature I am cleaning the carpet at</a:t>
            </a:r>
            <a:r>
              <a:rPr lang="en-US" sz="2800" dirty="0" smtClean="0">
                <a:solidFill>
                  <a:schemeClr val="bg1"/>
                </a:solidFill>
              </a:rPr>
              <a:t>.</a:t>
            </a:r>
          </a:p>
          <a:p>
            <a:pPr lvl="0"/>
            <a:endParaRPr lang="en-US" sz="2800" dirty="0">
              <a:solidFill>
                <a:schemeClr val="bg1"/>
              </a:solidFill>
            </a:endParaRPr>
          </a:p>
          <a:p>
            <a:pPr marL="457200" lvl="0" indent="-457200">
              <a:buFont typeface="Arial" panose="020B0604020202020204" pitchFamily="34" charset="0"/>
              <a:buChar char="•"/>
            </a:pPr>
            <a:r>
              <a:rPr lang="en-US" sz="2800" dirty="0" smtClean="0">
                <a:solidFill>
                  <a:schemeClr val="bg1"/>
                </a:solidFill>
              </a:rPr>
              <a:t>“Lie Detectors”</a:t>
            </a:r>
          </a:p>
          <a:p>
            <a:pPr marL="457200" lvl="0" indent="-457200">
              <a:buFont typeface="Arial" panose="020B0604020202020204" pitchFamily="34" charset="0"/>
              <a:buChar char="•"/>
            </a:pPr>
            <a:r>
              <a:rPr lang="en-US" sz="2800" dirty="0" smtClean="0">
                <a:solidFill>
                  <a:schemeClr val="bg1"/>
                </a:solidFill>
              </a:rPr>
              <a:t>Du Pont Study</a:t>
            </a:r>
          </a:p>
          <a:p>
            <a:pPr marL="457200" lvl="0" indent="-457200">
              <a:buFont typeface="Arial" panose="020B0604020202020204" pitchFamily="34" charset="0"/>
              <a:buChar char="•"/>
            </a:pPr>
            <a:r>
              <a:rPr lang="en-US" sz="2800" dirty="0" smtClean="0">
                <a:solidFill>
                  <a:schemeClr val="bg1"/>
                </a:solidFill>
              </a:rPr>
              <a:t>Consistent delivery of hot solution</a:t>
            </a:r>
          </a:p>
          <a:p>
            <a:pPr lvl="0"/>
            <a:endParaRPr lang="en-US" sz="2800" dirty="0">
              <a:solidFill>
                <a:schemeClr val="bg1"/>
              </a:solidFill>
            </a:endParaRPr>
          </a:p>
          <a:p>
            <a:r>
              <a:rPr lang="en-US" sz="2800" dirty="0">
                <a:solidFill>
                  <a:schemeClr val="bg1"/>
                </a:solidFill>
              </a:rPr>
              <a:t> </a:t>
            </a:r>
          </a:p>
          <a:p>
            <a:endParaRPr lang="en-US" sz="2800"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Tree>
    <p:extLst>
      <p:ext uri="{BB962C8B-B14F-4D97-AF65-F5344CB8AC3E}">
        <p14:creationId xmlns:p14="http://schemas.microsoft.com/office/powerpoint/2010/main" val="1731827843"/>
      </p:ext>
    </p:extLst>
  </p:cSld>
  <p:clrMapOvr>
    <a:masterClrMapping/>
  </p:clrMapOvr>
  <p:transition spd="slow" advTm="6819">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04799" y="153879"/>
            <a:ext cx="3935817" cy="5093411"/>
          </a:xfrm>
          <a:prstGeom prst="rect">
            <a:avLst/>
          </a:prstGeom>
        </p:spPr>
      </p:pic>
      <p:sp>
        <p:nvSpPr>
          <p:cNvPr id="3" name="TextBox 2"/>
          <p:cNvSpPr txBox="1"/>
          <p:nvPr/>
        </p:nvSpPr>
        <p:spPr>
          <a:xfrm>
            <a:off x="4800600" y="685800"/>
            <a:ext cx="3942105" cy="1569660"/>
          </a:xfrm>
          <a:prstGeom prst="rect">
            <a:avLst/>
          </a:prstGeom>
          <a:noFill/>
        </p:spPr>
        <p:txBody>
          <a:bodyPr wrap="none" rtlCol="0">
            <a:spAutoFit/>
          </a:bodyPr>
          <a:lstStyle/>
          <a:p>
            <a:r>
              <a:rPr lang="en-US" sz="2400" dirty="0" smtClean="0">
                <a:solidFill>
                  <a:schemeClr val="bg1"/>
                </a:solidFill>
              </a:rPr>
              <a:t>Come by and see us</a:t>
            </a:r>
          </a:p>
          <a:p>
            <a:endParaRPr lang="en-US" sz="2400" dirty="0">
              <a:solidFill>
                <a:schemeClr val="bg1"/>
              </a:solidFill>
            </a:endParaRPr>
          </a:p>
          <a:p>
            <a:pPr marL="342900" indent="-342900">
              <a:buFont typeface="Arial" panose="020B0604020202020204" pitchFamily="34" charset="0"/>
              <a:buChar char="•"/>
            </a:pPr>
            <a:r>
              <a:rPr lang="en-US" sz="2400" dirty="0" smtClean="0">
                <a:solidFill>
                  <a:schemeClr val="bg1"/>
                </a:solidFill>
              </a:rPr>
              <a:t>Booth #310, 303</a:t>
            </a:r>
          </a:p>
          <a:p>
            <a:pPr marL="342900" indent="-342900">
              <a:buFont typeface="Arial" panose="020B0604020202020204" pitchFamily="34" charset="0"/>
              <a:buChar char="•"/>
            </a:pPr>
            <a:r>
              <a:rPr lang="en-US" sz="2400" dirty="0" smtClean="0">
                <a:solidFill>
                  <a:schemeClr val="bg1"/>
                </a:solidFill>
              </a:rPr>
              <a:t>Outside Booth #1001, 1003</a:t>
            </a:r>
            <a:endParaRPr lang="en-US" sz="2400" dirty="0">
              <a:solidFill>
                <a:schemeClr val="bg1"/>
              </a:solidFill>
            </a:endParaRPr>
          </a:p>
        </p:txBody>
      </p:sp>
    </p:spTree>
    <p:extLst>
      <p:ext uri="{BB962C8B-B14F-4D97-AF65-F5344CB8AC3E}">
        <p14:creationId xmlns:p14="http://schemas.microsoft.com/office/powerpoint/2010/main" val="450236249"/>
      </p:ext>
    </p:extLst>
  </p:cSld>
  <p:clrMapOvr>
    <a:masterClrMapping/>
  </p:clrMapOvr>
  <p:transition spd="slow" advTm="6819">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8125301"/>
          </a:xfrm>
          <a:prstGeom prst="rect">
            <a:avLst/>
          </a:prstGeom>
          <a:noFill/>
        </p:spPr>
        <p:txBody>
          <a:bodyPr wrap="square" rtlCol="0">
            <a:spAutoFit/>
          </a:bodyPr>
          <a:lstStyle/>
          <a:p>
            <a:r>
              <a:rPr lang="en-US" dirty="0" smtClean="0"/>
              <a:t>Resources (for further investigation)</a:t>
            </a:r>
          </a:p>
          <a:p>
            <a:endParaRPr lang="en-US" dirty="0" smtClean="0"/>
          </a:p>
          <a:p>
            <a:r>
              <a:rPr lang="en-US" dirty="0">
                <a:hlinkClick r:id="rId7"/>
              </a:rPr>
              <a:t>https://thecleansceneblog.wordpress.com/2013/11/18/tthe-7-most-common-misconceptions-about-carpet-cleaning-chemistry-part-2/?</a:t>
            </a:r>
            <a:r>
              <a:rPr lang="en-US" dirty="0" smtClean="0">
                <a:hlinkClick r:id="rId7"/>
              </a:rPr>
              <a:t>frame-nonce=ac45bada5c</a:t>
            </a:r>
            <a:endParaRPr lang="en-US" dirty="0" smtClean="0"/>
          </a:p>
          <a:p>
            <a:endParaRPr lang="en-US" dirty="0"/>
          </a:p>
          <a:p>
            <a:r>
              <a:rPr lang="en-US" dirty="0">
                <a:hlinkClick r:id="rId8"/>
              </a:rPr>
              <a:t>https://thecleansceneblog.wordpress.com/2013/11/20/the-7-most-common-misconceptions-about-carpet-cleaning-chemistry-part-3/?</a:t>
            </a:r>
            <a:r>
              <a:rPr lang="en-US" dirty="0" smtClean="0">
                <a:hlinkClick r:id="rId8"/>
              </a:rPr>
              <a:t>frame-nonce=ac45bada5c</a:t>
            </a:r>
            <a:endParaRPr lang="en-US" dirty="0" smtClean="0"/>
          </a:p>
          <a:p>
            <a:endParaRPr lang="en-US" dirty="0"/>
          </a:p>
          <a:p>
            <a:r>
              <a:rPr lang="en-US" dirty="0">
                <a:hlinkClick r:id="rId9"/>
              </a:rPr>
              <a:t>https://thecleansceneblog.wordpress.com/2013/11/22/the-7-most-common-misconceptions-about-carpet-cleaning-chemistry-part-4-of-7-by-doyle-bloss/?</a:t>
            </a:r>
            <a:r>
              <a:rPr lang="en-US" dirty="0" smtClean="0">
                <a:hlinkClick r:id="rId9"/>
              </a:rPr>
              <a:t>frame-nonce=ac45bada5c</a:t>
            </a:r>
            <a:endParaRPr lang="en-US" dirty="0" smtClean="0"/>
          </a:p>
          <a:p>
            <a:endParaRPr lang="en-US" dirty="0"/>
          </a:p>
          <a:p>
            <a:r>
              <a:rPr lang="en-US" dirty="0">
                <a:hlinkClick r:id="rId10"/>
              </a:rPr>
              <a:t>https://thecleansceneblog.wordpress.com/2013/11/26/common-misconceptions-about-carpet-cleaning-chemistry-part-5-of-7/?</a:t>
            </a:r>
            <a:r>
              <a:rPr lang="en-US" dirty="0" smtClean="0">
                <a:hlinkClick r:id="rId10"/>
              </a:rPr>
              <a:t>frame-nonce=ac45bada5c</a:t>
            </a:r>
            <a:endParaRPr lang="en-US" dirty="0" smtClean="0"/>
          </a:p>
          <a:p>
            <a:endParaRPr lang="en-US" dirty="0"/>
          </a:p>
          <a:p>
            <a:r>
              <a:rPr lang="en-US" dirty="0">
                <a:hlinkClick r:id="rId11"/>
              </a:rPr>
              <a:t>https://thecleansceneblog.wordpress.com/2013/12/02/common-misconceptions-about-carpet-cleaning-chemistry-part-6-of-7/?</a:t>
            </a:r>
            <a:r>
              <a:rPr lang="en-US" dirty="0" smtClean="0">
                <a:hlinkClick r:id="rId11"/>
              </a:rPr>
              <a:t>frame-nonce=ac45bada5c</a:t>
            </a:r>
            <a:endParaRPr lang="en-US" dirty="0" smtClean="0"/>
          </a:p>
          <a:p>
            <a:endParaRPr lang="en-US" dirty="0"/>
          </a:p>
          <a:p>
            <a:endParaRPr lang="en-US" dirty="0" smtClean="0"/>
          </a:p>
          <a:p>
            <a:endParaRPr lang="en-US" dirty="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272135664"/>
      </p:ext>
    </p:extLst>
  </p:cSld>
  <p:clrMapOvr>
    <a:masterClrMapping/>
  </p:clrMapOvr>
  <p:transition spd="slow" advTm="6819">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04800" y="234367"/>
            <a:ext cx="5025314" cy="4185233"/>
          </a:xfrm>
          <a:prstGeom prst="rect">
            <a:avLst/>
          </a:prstGeom>
        </p:spPr>
      </p:pic>
      <p:pic>
        <p:nvPicPr>
          <p:cNvPr id="16" name="Picture 15"/>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323120" y="1143000"/>
            <a:ext cx="3709555" cy="1793879"/>
          </a:xfrm>
          <a:prstGeom prst="rect">
            <a:avLst/>
          </a:prstGeom>
        </p:spPr>
      </p:pic>
    </p:spTree>
    <p:extLst>
      <p:ext uri="{BB962C8B-B14F-4D97-AF65-F5344CB8AC3E}">
        <p14:creationId xmlns:p14="http://schemas.microsoft.com/office/powerpoint/2010/main" val="202503106"/>
      </p:ext>
    </p:extLst>
  </p:cSld>
  <p:clrMapOvr>
    <a:masterClrMapping/>
  </p:clrMapOvr>
  <p:transition spd="slow" advTm="6819">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623446" y="182728"/>
            <a:ext cx="4478569" cy="2521194"/>
          </a:xfrm>
          <a:prstGeom prst="rect">
            <a:avLst/>
          </a:prstGeom>
        </p:spPr>
      </p:pic>
      <p:pic>
        <p:nvPicPr>
          <p:cNvPr id="17" name="Picture 16"/>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6200" y="154615"/>
            <a:ext cx="4356661" cy="3209643"/>
          </a:xfrm>
          <a:prstGeom prst="rect">
            <a:avLst/>
          </a:prstGeom>
        </p:spPr>
      </p:pic>
    </p:spTree>
    <p:extLst>
      <p:ext uri="{BB962C8B-B14F-4D97-AF65-F5344CB8AC3E}">
        <p14:creationId xmlns:p14="http://schemas.microsoft.com/office/powerpoint/2010/main" val="324020971"/>
      </p:ext>
    </p:extLst>
  </p:cSld>
  <p:clrMapOvr>
    <a:masterClrMapping/>
  </p:clrMapOvr>
  <p:transition spd="slow" advTm="6819">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814033" y="1447800"/>
            <a:ext cx="4111422" cy="2026719"/>
          </a:xfrm>
          <a:prstGeom prst="rect">
            <a:avLst/>
          </a:prstGeom>
        </p:spPr>
      </p:pic>
      <p:pic>
        <p:nvPicPr>
          <p:cNvPr id="15" name="Picture 14"/>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92101" y="1447800"/>
            <a:ext cx="3839228" cy="2026719"/>
          </a:xfrm>
          <a:prstGeom prst="rect">
            <a:avLst/>
          </a:prstGeom>
        </p:spPr>
      </p:pic>
      <p:pic>
        <p:nvPicPr>
          <p:cNvPr id="16" name="Picture 15"/>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2511885" y="167877"/>
            <a:ext cx="4029615" cy="1088559"/>
          </a:xfrm>
          <a:prstGeom prst="rect">
            <a:avLst/>
          </a:prstGeom>
        </p:spPr>
      </p:pic>
    </p:spTree>
    <p:extLst>
      <p:ext uri="{BB962C8B-B14F-4D97-AF65-F5344CB8AC3E}">
        <p14:creationId xmlns:p14="http://schemas.microsoft.com/office/powerpoint/2010/main" val="945371352"/>
      </p:ext>
    </p:extLst>
  </p:cSld>
  <p:clrMapOvr>
    <a:masterClrMapping/>
  </p:clrMapOvr>
  <p:transition spd="slow" advTm="6819">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838200" y="1041699"/>
            <a:ext cx="7076104" cy="1754326"/>
          </a:xfrm>
          <a:prstGeom prst="rect">
            <a:avLst/>
          </a:prstGeom>
          <a:noFill/>
        </p:spPr>
        <p:txBody>
          <a:bodyPr wrap="none" rtlCol="0">
            <a:spAutoFit/>
          </a:bodyPr>
          <a:lstStyle/>
          <a:p>
            <a:r>
              <a:rPr lang="en-US" sz="5400" dirty="0" smtClean="0">
                <a:solidFill>
                  <a:schemeClr val="bg1"/>
                </a:solidFill>
              </a:rPr>
              <a:t>Thank you for attending.</a:t>
            </a:r>
          </a:p>
          <a:p>
            <a:r>
              <a:rPr lang="en-US" sz="5400" dirty="0" smtClean="0">
                <a:solidFill>
                  <a:schemeClr val="bg1"/>
                </a:solidFill>
              </a:rPr>
              <a:t>Enjoy the beach.</a:t>
            </a:r>
            <a:endParaRPr lang="en-US" sz="5400" dirty="0">
              <a:solidFill>
                <a:schemeClr val="bg1"/>
              </a:solidFill>
            </a:endParaRPr>
          </a:p>
        </p:txBody>
      </p:sp>
    </p:spTree>
    <p:extLst>
      <p:ext uri="{BB962C8B-B14F-4D97-AF65-F5344CB8AC3E}">
        <p14:creationId xmlns:p14="http://schemas.microsoft.com/office/powerpoint/2010/main" val="409991006"/>
      </p:ext>
    </p:extLst>
  </p:cSld>
  <p:clrMapOvr>
    <a:masterClrMapping/>
  </p:clrMapOvr>
  <p:transition spd="slow" advTm="6819">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7017306"/>
          </a:xfrm>
          <a:prstGeom prst="rect">
            <a:avLst/>
          </a:prstGeom>
          <a:noFill/>
        </p:spPr>
        <p:txBody>
          <a:bodyPr wrap="square" rtlCol="0">
            <a:spAutoFit/>
          </a:bodyPr>
          <a:lstStyle/>
          <a:p>
            <a:r>
              <a:rPr lang="en-US" dirty="0" smtClean="0"/>
              <a:t>Resources (for further investigation)</a:t>
            </a:r>
          </a:p>
          <a:p>
            <a:endParaRPr lang="en-US" dirty="0" smtClean="0"/>
          </a:p>
          <a:p>
            <a:r>
              <a:rPr lang="en-US" dirty="0">
                <a:hlinkClick r:id="rId7"/>
              </a:rPr>
              <a:t>https://thecleansceneblog.wordpress.com/2013/12/03/common-misconceptions-about-carpet-cleaning-chemistry-part-7-of-7/?</a:t>
            </a:r>
            <a:r>
              <a:rPr lang="en-US" dirty="0" smtClean="0">
                <a:hlinkClick r:id="rId7"/>
              </a:rPr>
              <a:t>frame-nonce=ac45bada5c</a:t>
            </a:r>
            <a:endParaRPr lang="en-US" dirty="0" smtClean="0"/>
          </a:p>
          <a:p>
            <a:endParaRPr lang="en-US" dirty="0"/>
          </a:p>
          <a:p>
            <a:r>
              <a:rPr lang="en-US" dirty="0"/>
              <a:t>(</a:t>
            </a:r>
            <a:r>
              <a:rPr lang="en-US" dirty="0">
                <a:hlinkClick r:id="rId8"/>
              </a:rPr>
              <a:t>http://www.newton.dep.anl.gov/askasci/gen01/gen01759.htm</a:t>
            </a:r>
            <a:r>
              <a:rPr lang="en-US" dirty="0" smtClean="0"/>
              <a:t>)</a:t>
            </a:r>
          </a:p>
          <a:p>
            <a:endParaRPr lang="en-US" dirty="0"/>
          </a:p>
          <a:p>
            <a:r>
              <a:rPr lang="en-US" dirty="0">
                <a:hlinkClick r:id="rId9"/>
              </a:rPr>
              <a:t>https://hydramaster.com/cleaning-guides</a:t>
            </a:r>
            <a:r>
              <a:rPr lang="en-US" dirty="0" smtClean="0">
                <a:hlinkClick r:id="rId9"/>
              </a:rPr>
              <a:t>/</a:t>
            </a:r>
            <a:endParaRPr lang="en-US" dirty="0" smtClean="0"/>
          </a:p>
          <a:p>
            <a:endParaRPr lang="en-US" dirty="0"/>
          </a:p>
          <a:p>
            <a:r>
              <a:rPr lang="en-US" dirty="0">
                <a:hlinkClick r:id="rId10"/>
              </a:rPr>
              <a:t>http://</a:t>
            </a:r>
            <a:r>
              <a:rPr lang="en-US" dirty="0" smtClean="0">
                <a:hlinkClick r:id="rId10"/>
              </a:rPr>
              <a:t>apps.appmachine.com/cleanmaster</a:t>
            </a:r>
            <a:endParaRPr lang="en-US" dirty="0" smtClean="0"/>
          </a:p>
          <a:p>
            <a:endParaRPr lang="en-US"/>
          </a:p>
          <a:p>
            <a:endParaRPr lang="en-US" dirty="0" smtClean="0"/>
          </a:p>
          <a:p>
            <a:endParaRPr lang="en-US" dirty="0"/>
          </a:p>
          <a:p>
            <a:endParaRPr lang="en-US" dirty="0"/>
          </a:p>
          <a:p>
            <a:endParaRPr lang="en-US" dirty="0" smtClean="0"/>
          </a:p>
          <a:p>
            <a:endParaRPr lang="en-US" dirty="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25957614"/>
      </p:ext>
    </p:extLst>
  </p:cSld>
  <p:clrMapOvr>
    <a:masterClrMapping/>
  </p:clrMapOvr>
  <p:transition spd="slow" advTm="6819">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pic>
        <p:nvPicPr>
          <p:cNvPr id="16"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sp>
        <p:nvSpPr>
          <p:cNvPr id="18" name="TextBox 17"/>
          <p:cNvSpPr txBox="1"/>
          <p:nvPr/>
        </p:nvSpPr>
        <p:spPr>
          <a:xfrm>
            <a:off x="228600" y="819717"/>
            <a:ext cx="8153400" cy="461665"/>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Any </a:t>
            </a:r>
            <a:r>
              <a:rPr lang="en-US" sz="2400" dirty="0" err="1" smtClean="0">
                <a:solidFill>
                  <a:schemeClr val="bg1"/>
                </a:solidFill>
              </a:rPr>
              <a:t>sweeeeeeet</a:t>
            </a:r>
            <a:r>
              <a:rPr lang="en-US" sz="2400" dirty="0" smtClean="0">
                <a:solidFill>
                  <a:schemeClr val="bg1"/>
                </a:solidFill>
              </a:rPr>
              <a:t> tea drinkers here?</a:t>
            </a:r>
          </a:p>
        </p:txBody>
      </p:sp>
      <p:pic>
        <p:nvPicPr>
          <p:cNvPr id="19" name="Picture 2" descr="Image result for Adding sugar to iced tea">
            <a:hlinkClick r:id="rId8"/>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81000" y="1371600"/>
            <a:ext cx="50292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338073"/>
      </p:ext>
    </p:extLst>
  </p:cSld>
  <p:clrMapOvr>
    <a:masterClrMapping/>
  </p:clrMapOvr>
  <p:transition spd="slow" advTm="6819">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319517" y="99729"/>
            <a:ext cx="1211062" cy="826871"/>
          </a:xfrm>
          <a:prstGeom prst="rect">
            <a:avLst/>
          </a:prstGeom>
        </p:spPr>
      </p:pic>
      <p:sp>
        <p:nvSpPr>
          <p:cNvPr id="2" name="TextBox 1"/>
          <p:cNvSpPr txBox="1"/>
          <p:nvPr/>
        </p:nvSpPr>
        <p:spPr>
          <a:xfrm>
            <a:off x="228600" y="1066800"/>
            <a:ext cx="5596815"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Concentrated formulas max out their cleaning power</a:t>
            </a:r>
          </a:p>
          <a:p>
            <a:pPr marL="285750" indent="-285750">
              <a:buFont typeface="Arial" panose="020B0604020202020204" pitchFamily="34" charset="0"/>
              <a:buChar char="•"/>
            </a:pPr>
            <a:r>
              <a:rPr lang="en-US" sz="2400" dirty="0" smtClean="0">
                <a:solidFill>
                  <a:schemeClr val="bg1"/>
                </a:solidFill>
              </a:rPr>
              <a:t>They are as concentrated as the solution allows</a:t>
            </a:r>
          </a:p>
          <a:p>
            <a:pPr marL="285750" indent="-285750">
              <a:buFont typeface="Arial" panose="020B0604020202020204" pitchFamily="34" charset="0"/>
              <a:buChar char="•"/>
            </a:pPr>
            <a:r>
              <a:rPr lang="en-US" sz="2400" dirty="0" smtClean="0">
                <a:solidFill>
                  <a:schemeClr val="bg1"/>
                </a:solidFill>
              </a:rPr>
              <a:t>When you “overmix” – at best you are wasting money; at worst you leave behind a sticky residue.</a:t>
            </a:r>
            <a:endParaRPr lang="en-US" sz="2400" dirty="0">
              <a:solidFill>
                <a:schemeClr val="bg1"/>
              </a:solidFill>
            </a:endParaRPr>
          </a:p>
        </p:txBody>
      </p:sp>
      <p:pic>
        <p:nvPicPr>
          <p:cNvPr id="4" name="Picture 3"/>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37561" y1="3793" x2="37561" y2="3793"/>
                        <a14:backgroundMark x1="32195" y1="1379" x2="32195" y2="1379"/>
                        <a14:backgroundMark x1="61951" y1="1034" x2="61951" y2="1034"/>
                        <a14:backgroundMark x1="59512" y1="1034" x2="59512" y2="1034"/>
                        <a14:backgroundMark x1="57073" y1="1034" x2="57073" y2="1034"/>
                        <a14:backgroundMark x1="53659" y1="1034" x2="53659" y2="1034"/>
                        <a14:backgroundMark x1="47805" y1="1034" x2="47805" y2="1034"/>
                        <a14:backgroundMark x1="40000" y1="2069" x2="40000" y2="2069"/>
                      </a14:backgroundRemoval>
                    </a14:imgEffect>
                  </a14:imgLayer>
                </a14:imgProps>
              </a:ext>
              <a:ext uri="{28A0092B-C50C-407E-A947-70E740481C1C}">
                <a14:useLocalDpi xmlns:a14="http://schemas.microsoft.com/office/drawing/2010/main"/>
              </a:ext>
            </a:extLst>
          </a:blip>
          <a:stretch>
            <a:fillRect/>
          </a:stretch>
        </p:blipFill>
        <p:spPr>
          <a:xfrm>
            <a:off x="6705600" y="925587"/>
            <a:ext cx="2068685" cy="2926432"/>
          </a:xfrm>
          <a:prstGeom prst="rect">
            <a:avLst/>
          </a:prstGeom>
        </p:spPr>
      </p:pic>
    </p:spTree>
    <p:extLst>
      <p:ext uri="{BB962C8B-B14F-4D97-AF65-F5344CB8AC3E}">
        <p14:creationId xmlns:p14="http://schemas.microsoft.com/office/powerpoint/2010/main" val="2044619710"/>
      </p:ext>
    </p:extLst>
  </p:cSld>
  <p:clrMapOvr>
    <a:masterClrMapping/>
  </p:clrMapOvr>
  <p:transition spd="slow" advTm="6819">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6274</TotalTime>
  <Words>3080</Words>
  <Application>Microsoft Office PowerPoint</Application>
  <PresentationFormat>On-screen Show (4:3)</PresentationFormat>
  <Paragraphs>418</Paragraphs>
  <Slides>63</Slides>
  <Notes>0</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Nilfisk-Advance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Tracey Johnson</dc:creator>
  <cp:lastModifiedBy>Doyle Bloss</cp:lastModifiedBy>
  <cp:revision>240</cp:revision>
  <cp:lastPrinted>2015-10-28T17:03:05Z</cp:lastPrinted>
  <dcterms:created xsi:type="dcterms:W3CDTF">2014-03-05T23:23:40Z</dcterms:created>
  <dcterms:modified xsi:type="dcterms:W3CDTF">2017-04-20T17:40:12Z</dcterms:modified>
</cp:coreProperties>
</file>